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872" r:id="rId2"/>
    <p:sldId id="868" r:id="rId3"/>
    <p:sldId id="857" r:id="rId4"/>
    <p:sldId id="875" r:id="rId5"/>
    <p:sldId id="859" r:id="rId6"/>
    <p:sldId id="860" r:id="rId7"/>
    <p:sldId id="861" r:id="rId8"/>
    <p:sldId id="862" r:id="rId9"/>
    <p:sldId id="864" r:id="rId10"/>
    <p:sldId id="863" r:id="rId11"/>
    <p:sldId id="865" r:id="rId12"/>
    <p:sldId id="866" r:id="rId13"/>
    <p:sldId id="874" r:id="rId14"/>
    <p:sldId id="870" r:id="rId15"/>
    <p:sldId id="873" r:id="rId16"/>
    <p:sldId id="869" r:id="rId17"/>
    <p:sldId id="871" r:id="rId18"/>
  </p:sldIdLst>
  <p:sldSz cx="12192000" cy="6858000"/>
  <p:notesSz cx="6797675" cy="9928225"/>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15" autoAdjust="0"/>
  </p:normalViewPr>
  <p:slideViewPr>
    <p:cSldViewPr snapToGrid="0">
      <p:cViewPr varScale="1">
        <p:scale>
          <a:sx n="157" d="100"/>
          <a:sy n="157" d="100"/>
        </p:scale>
        <p:origin x="41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E9BFC71-E88F-4DC6-8848-94E6D8E39962}" type="datetimeFigureOut">
              <a:rPr lang="nl-NL" smtClean="0"/>
              <a:t>22-01-2024</a:t>
            </a:fld>
            <a:endParaRPr lang="nl-NL"/>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8F30BBB3-7DAE-4E90-8E70-11DF6ED73332}" type="slidenum">
              <a:rPr lang="nl-NL" smtClean="0"/>
              <a:t>‹#›</a:t>
            </a:fld>
            <a:endParaRPr lang="nl-NL"/>
          </a:p>
        </p:txBody>
      </p:sp>
    </p:spTree>
    <p:extLst>
      <p:ext uri="{BB962C8B-B14F-4D97-AF65-F5344CB8AC3E}">
        <p14:creationId xmlns:p14="http://schemas.microsoft.com/office/powerpoint/2010/main" val="3130523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666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4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2005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4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159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reserve="1">
  <p:cSld name="4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720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4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165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4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2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3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730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3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696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3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3584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3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1601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3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908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5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4812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3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810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3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0469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3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328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reserve="1">
  <p:cSld name="3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5062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3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8824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2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401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2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8311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2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3611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 preserve="1">
  <p:cSld name="2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1186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2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798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5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619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2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46244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2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3307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obj" preserve="1">
  <p:cSld name="2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27668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2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1964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2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578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1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65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1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9540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 preserve="1">
  <p:cSld name="1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6049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obj" preserve="1">
  <p:cSld name="1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593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 preserve="1">
  <p:cSld name="1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276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5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844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1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1170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1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005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obj" preserve="1">
  <p:cSld name="1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2351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 preserve="1">
  <p:cSld name="1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6680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reserve="1">
  <p:cSld name="1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0895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190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9380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7396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obj" preserve="1">
  <p:cSld name="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31612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obj" preserve="1">
  <p:cSld name="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626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4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50988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4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299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9243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 preserve="1">
  <p:cSld name="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308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 preserve="1">
  <p:cSld name="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9476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obj" preserve="1">
  <p:cSld name="69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1658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73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1023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72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9169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71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5927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obj" preserve="1">
  <p:cSld name="70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7035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908A-6BF8-4371-9C89-D2782E34FF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D97853EF-8D2F-45A6-A3C8-A8CC0ACABC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8EFB1703-B524-4159-9A49-EC169FFCB890}"/>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5C8F3F46-D090-4092-8E9F-D9A63447F08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D9E597E-1217-4309-B7B9-67FF3A97A12A}"/>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17254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48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9244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C693-272F-4E2B-AB9C-3B38F080BB0B}"/>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762418E8-EE0C-4232-85D1-237191CD8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4D608F6-54AD-48A7-9126-55AD8BDD99C6}"/>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276531B0-D9B2-4C1A-95BC-43EFA58089ED}"/>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ECD7B8F-F207-4879-BFA3-AB0B06EBEE65}"/>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8607522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6F5B1-9798-4271-B2DD-43EFE7CFF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46977199-8960-4AF5-B0A7-9FF42C7447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1D2C80-E3CB-4A5B-9A6A-681966D8C8E9}"/>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1797C284-F6ED-4969-A9FD-E8CB7D5F0776}"/>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B6771B3-9524-43B0-82DA-47E9FF1D79F4}"/>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850156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98D5B-B74A-4437-88BD-8E1D8F17871A}"/>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67369DE7-68F6-4AA1-8E8B-852BB50B21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E66CB8C7-E74E-47E9-88CB-B26DDEA78F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CECC7AA4-3741-4097-81FD-19FC35AD87FA}"/>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6" name="Footer Placeholder 5">
            <a:extLst>
              <a:ext uri="{FF2B5EF4-FFF2-40B4-BE49-F238E27FC236}">
                <a16:creationId xmlns:a16="http://schemas.microsoft.com/office/drawing/2014/main" id="{906B1B05-BADB-402E-93BA-073B655195C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22A7BF54-7C8E-4E50-9616-97FE8F97420E}"/>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86852136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D7A5-8AE5-48F1-9687-8E80FAC47260}"/>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223C22EB-E0A8-41C4-8C03-4D6B1B182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D0DD6E-116F-4CF8-B994-BDA9BBBF0F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42962ECF-FE1F-4637-8F45-60CC2B7F87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AEB6B3-6BC5-4875-94E7-BF4576D3E3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68C1D9B0-D42D-4010-81EF-29214BA2FBD1}"/>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8" name="Footer Placeholder 7">
            <a:extLst>
              <a:ext uri="{FF2B5EF4-FFF2-40B4-BE49-F238E27FC236}">
                <a16:creationId xmlns:a16="http://schemas.microsoft.com/office/drawing/2014/main" id="{45F233EC-5B8C-4A49-B8FC-7234683552DF}"/>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ED9B7300-DC01-4326-B43D-D30EC3580AC2}"/>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6304350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47DB-C2C9-43E1-9EBF-0E1C2DAA472A}"/>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5CB23419-FB0C-4973-905A-0D069210AF18}"/>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4" name="Footer Placeholder 3">
            <a:extLst>
              <a:ext uri="{FF2B5EF4-FFF2-40B4-BE49-F238E27FC236}">
                <a16:creationId xmlns:a16="http://schemas.microsoft.com/office/drawing/2014/main" id="{FF737330-17D0-4315-9D00-25210C3686ED}"/>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1DF5A37-4D02-471D-A4A5-E6086F202262}"/>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2224759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9179392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34504494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90948730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blank" preserve="1">
  <p:cSld name="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41247675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26195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 preserve="1">
  <p:cSld name="47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0134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0274180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6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3438425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37365005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660336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42223660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3930501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18CCBA-16E3-4706-8434-C9D61A5DE92E}"/>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3" name="Footer Placeholder 2">
            <a:extLst>
              <a:ext uri="{FF2B5EF4-FFF2-40B4-BE49-F238E27FC236}">
                <a16:creationId xmlns:a16="http://schemas.microsoft.com/office/drawing/2014/main" id="{4142EEAA-05F3-4754-8956-B95C3055056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943594A5-C7CD-4DBA-A0BE-365BCC446D6D}"/>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216659133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FB9F-715A-418F-9DD0-C0E4E1D8F7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3FBACEB2-4AFC-4CE2-ADAE-5D067607A5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8EA04B79-600B-4F70-BDDC-571B660A0D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691C1A-E5A9-474C-BE24-B2DC4D447E3A}"/>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6" name="Footer Placeholder 5">
            <a:extLst>
              <a:ext uri="{FF2B5EF4-FFF2-40B4-BE49-F238E27FC236}">
                <a16:creationId xmlns:a16="http://schemas.microsoft.com/office/drawing/2014/main" id="{B5A8F435-9498-4BA4-9FCA-6467FBAFAB4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3A9B15FA-3E12-4E7C-A8DB-D189D88CF455}"/>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54249226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F4DF-C085-48D9-B52F-03629BDC27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53CF1A4A-0E52-4309-ADE0-EB75C60F2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09F98230-F49E-437D-B2AF-CFDE1DA1F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9025A2-6D65-45E4-9794-A7F20AA72DD6}"/>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6" name="Footer Placeholder 5">
            <a:extLst>
              <a:ext uri="{FF2B5EF4-FFF2-40B4-BE49-F238E27FC236}">
                <a16:creationId xmlns:a16="http://schemas.microsoft.com/office/drawing/2014/main" id="{603A9E79-2E58-48F2-B630-5465F58467E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4B250B93-141F-426F-93F2-75B7AF45C866}"/>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11028056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321C9-4FE7-41B6-987D-9BD96A5A2549}"/>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81411D5A-F60B-4D03-8A75-9F80E2F4D5F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08E6F0C2-D0C4-4097-9B3E-CEBD4E1C10A4}"/>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9026370D-9B5C-4953-807A-B64CE674E2F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154F8CA2-EC15-421A-A582-60BDC8D5026C}"/>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118736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 preserve="1">
  <p:cSld name="46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5076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A50A3C-25FF-4576-89A1-9851A1B6C9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66468CFC-27F9-4D36-AA6E-5602E9707B8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66E4FE1-D09F-49C3-8622-9C03BF85F7CA}"/>
              </a:ext>
            </a:extLst>
          </p:cNvPr>
          <p:cNvSpPr>
            <a:spLocks noGrp="1"/>
          </p:cNvSpPr>
          <p:nvPr>
            <p:ph type="dt" sz="half" idx="10"/>
          </p:nvPr>
        </p:nvSpPr>
        <p:spPr/>
        <p:txBody>
          <a:body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F34B5AA6-BA43-4D81-8AAF-44308FB1053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D4ABF20-B52C-4A59-A00C-69548B1ADE58}"/>
              </a:ext>
            </a:extLst>
          </p:cNvPr>
          <p:cNvSpPr>
            <a:spLocks noGrp="1"/>
          </p:cNvSpPr>
          <p:nvPr>
            <p:ph type="sldNum" sz="quarter" idx="12"/>
          </p:nvPr>
        </p:nvSpPr>
        <p:spPr/>
        <p:txBody>
          <a:bodyPr/>
          <a:lstStyle/>
          <a:p>
            <a:fld id="{531ECE0F-2389-4CE9-A4DF-72C162EE195B}" type="slidenum">
              <a:rPr lang="nl-NL" smtClean="0"/>
              <a:t>‹#›</a:t>
            </a:fld>
            <a:endParaRPr lang="nl-NL"/>
          </a:p>
        </p:txBody>
      </p:sp>
    </p:spTree>
    <p:extLst>
      <p:ext uri="{BB962C8B-B14F-4D97-AF65-F5344CB8AC3E}">
        <p14:creationId xmlns:p14="http://schemas.microsoft.com/office/powerpoint/2010/main" val="4003890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45_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09600" y="274638"/>
            <a:ext cx="10548000" cy="562074"/>
          </a:xfrm>
        </p:spPr>
        <p:txBody>
          <a:bodyPr/>
          <a:lstStyle>
            <a:lvl1pPr algn="l">
              <a:defRPr b="1">
                <a:solidFill>
                  <a:srgbClr val="C00000"/>
                </a:solidFill>
              </a:defRPr>
            </a:lvl1pPr>
          </a:lstStyle>
          <a:p>
            <a:r>
              <a:rPr lang="nl-NL" dirty="0"/>
              <a:t>TITLE</a:t>
            </a:r>
          </a:p>
        </p:txBody>
      </p:sp>
      <p:sp>
        <p:nvSpPr>
          <p:cNvPr id="3" name="Tijdelijke aanduiding voor inhoud 2"/>
          <p:cNvSpPr>
            <a:spLocks noGrp="1"/>
          </p:cNvSpPr>
          <p:nvPr>
            <p:ph idx="1"/>
          </p:nvPr>
        </p:nvSpPr>
        <p:spPr>
          <a:xfrm>
            <a:off x="609600" y="1052736"/>
            <a:ext cx="11247040" cy="5544616"/>
          </a:xfrm>
        </p:spPr>
        <p:txBody>
          <a:bodyPr/>
          <a:lstStyle/>
          <a:p>
            <a:pPr lvl="0"/>
            <a:r>
              <a:rPr lang="nl-NL" dirty="0"/>
              <a:t>Klik om de modelstijlen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8000" y="252826"/>
            <a:ext cx="620366" cy="670280"/>
          </a:xfrm>
          <a:prstGeom prst="rect">
            <a:avLst/>
          </a:prstGeom>
        </p:spPr>
      </p:pic>
      <p:cxnSp>
        <p:nvCxnSpPr>
          <p:cNvPr id="9" name="Straight Connector 8"/>
          <p:cNvCxnSpPr/>
          <p:nvPr userDrawn="1"/>
        </p:nvCxnSpPr>
        <p:spPr>
          <a:xfrm>
            <a:off x="623392" y="908720"/>
            <a:ext cx="10548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79375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E5AC2A-27CA-4F05-97AD-5176745480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C94E05A3-7E61-4D45-93AF-A3DEBB8129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6C23E0B-1526-4FCA-8646-EBF6E8C843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2F13A-DDE8-42E0-8826-5EE59C0F3C63}" type="datetimeFigureOut">
              <a:rPr lang="nl-NL" smtClean="0"/>
              <a:t>22-01-2024</a:t>
            </a:fld>
            <a:endParaRPr lang="nl-NL"/>
          </a:p>
        </p:txBody>
      </p:sp>
      <p:sp>
        <p:nvSpPr>
          <p:cNvPr id="5" name="Footer Placeholder 4">
            <a:extLst>
              <a:ext uri="{FF2B5EF4-FFF2-40B4-BE49-F238E27FC236}">
                <a16:creationId xmlns:a16="http://schemas.microsoft.com/office/drawing/2014/main" id="{E08059E2-02A0-4D9A-BEB4-B7CB946B5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8085D707-7377-4CD7-9796-4C6157D3D0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1ECE0F-2389-4CE9-A4DF-72C162EE195B}" type="slidenum">
              <a:rPr lang="nl-NL" smtClean="0"/>
              <a:t>‹#›</a:t>
            </a:fld>
            <a:endParaRPr lang="nl-NL"/>
          </a:p>
        </p:txBody>
      </p:sp>
    </p:spTree>
    <p:extLst>
      <p:ext uri="{BB962C8B-B14F-4D97-AF65-F5344CB8AC3E}">
        <p14:creationId xmlns:p14="http://schemas.microsoft.com/office/powerpoint/2010/main" val="646406291"/>
      </p:ext>
    </p:extLst>
  </p:cSld>
  <p:clrMap bg1="lt1" tx1="dk1" bg2="lt2" tx2="dk2" accent1="accent1" accent2="accent2" accent3="accent3" accent4="accent4" accent5="accent5" accent6="accent6" hlink="hlink" folHlink="folHlink"/>
  <p:sldLayoutIdLst>
    <p:sldLayoutId id="2147483660" r:id="rId1"/>
    <p:sldLayoutId id="2147483796" r:id="rId2"/>
    <p:sldLayoutId id="2147483795" r:id="rId3"/>
    <p:sldLayoutId id="2147483794" r:id="rId4"/>
    <p:sldLayoutId id="2147483793" r:id="rId5"/>
    <p:sldLayoutId id="2147483792" r:id="rId6"/>
    <p:sldLayoutId id="2147483791" r:id="rId7"/>
    <p:sldLayoutId id="2147483790" r:id="rId8"/>
    <p:sldLayoutId id="2147483789" r:id="rId9"/>
    <p:sldLayoutId id="2147483788" r:id="rId10"/>
    <p:sldLayoutId id="2147483787" r:id="rId11"/>
    <p:sldLayoutId id="2147483786" r:id="rId12"/>
    <p:sldLayoutId id="2147483785" r:id="rId13"/>
    <p:sldLayoutId id="2147483784" r:id="rId14"/>
    <p:sldLayoutId id="2147483782" r:id="rId15"/>
    <p:sldLayoutId id="2147483781" r:id="rId16"/>
    <p:sldLayoutId id="2147483780" r:id="rId17"/>
    <p:sldLayoutId id="2147483779" r:id="rId18"/>
    <p:sldLayoutId id="2147483778" r:id="rId19"/>
    <p:sldLayoutId id="2147483776" r:id="rId20"/>
    <p:sldLayoutId id="2147483775" r:id="rId21"/>
    <p:sldLayoutId id="2147483774" r:id="rId22"/>
    <p:sldLayoutId id="2147483773" r:id="rId23"/>
    <p:sldLayoutId id="2147483772" r:id="rId24"/>
    <p:sldLayoutId id="2147483770" r:id="rId25"/>
    <p:sldLayoutId id="2147483769" r:id="rId26"/>
    <p:sldLayoutId id="2147483768" r:id="rId27"/>
    <p:sldLayoutId id="2147483766" r:id="rId28"/>
    <p:sldLayoutId id="2147483765" r:id="rId29"/>
    <p:sldLayoutId id="2147483764" r:id="rId30"/>
    <p:sldLayoutId id="2147483763" r:id="rId31"/>
    <p:sldLayoutId id="2147483762" r:id="rId32"/>
    <p:sldLayoutId id="2147483760" r:id="rId33"/>
    <p:sldLayoutId id="2147483759" r:id="rId34"/>
    <p:sldLayoutId id="2147483758" r:id="rId35"/>
    <p:sldLayoutId id="2147483757" r:id="rId36"/>
    <p:sldLayoutId id="2147483756" r:id="rId37"/>
    <p:sldLayoutId id="2147483755" r:id="rId38"/>
    <p:sldLayoutId id="2147483752" r:id="rId39"/>
    <p:sldLayoutId id="2147483751" r:id="rId40"/>
    <p:sldLayoutId id="2147483750" r:id="rId41"/>
    <p:sldLayoutId id="2147483749" r:id="rId42"/>
    <p:sldLayoutId id="2147483748" r:id="rId43"/>
    <p:sldLayoutId id="2147483746" r:id="rId44"/>
    <p:sldLayoutId id="2147483745" r:id="rId45"/>
    <p:sldLayoutId id="2147483744" r:id="rId46"/>
    <p:sldLayoutId id="2147483743" r:id="rId47"/>
    <p:sldLayoutId id="2147483742" r:id="rId48"/>
    <p:sldLayoutId id="2147483741" r:id="rId49"/>
    <p:sldLayoutId id="2147483738" r:id="rId50"/>
    <p:sldLayoutId id="2147483737" r:id="rId51"/>
    <p:sldLayoutId id="2147483731" r:id="rId52"/>
    <p:sldLayoutId id="2147483730" r:id="rId53"/>
    <p:sldLayoutId id="2147483729" r:id="rId54"/>
    <p:sldLayoutId id="2147483777" r:id="rId55"/>
    <p:sldLayoutId id="2147483761" r:id="rId56"/>
    <p:sldLayoutId id="2147483747" r:id="rId57"/>
    <p:sldLayoutId id="2147483732" r:id="rId58"/>
    <p:sldLayoutId id="2147483649" r:id="rId59"/>
    <p:sldLayoutId id="2147483650" r:id="rId60"/>
    <p:sldLayoutId id="2147483651" r:id="rId61"/>
    <p:sldLayoutId id="2147483652" r:id="rId62"/>
    <p:sldLayoutId id="2147483653" r:id="rId63"/>
    <p:sldLayoutId id="2147483654" r:id="rId64"/>
    <p:sldLayoutId id="2147483655" r:id="rId65"/>
    <p:sldLayoutId id="2147483783" r:id="rId66"/>
    <p:sldLayoutId id="2147483771" r:id="rId67"/>
    <p:sldLayoutId id="2147483767" r:id="rId68"/>
    <p:sldLayoutId id="2147483754" r:id="rId69"/>
    <p:sldLayoutId id="2147483753" r:id="rId70"/>
    <p:sldLayoutId id="2147483740" r:id="rId71"/>
    <p:sldLayoutId id="2147483739" r:id="rId72"/>
    <p:sldLayoutId id="2147483736" r:id="rId73"/>
    <p:sldLayoutId id="2147483735" r:id="rId74"/>
    <p:sldLayoutId id="2147483734" r:id="rId75"/>
    <p:sldLayoutId id="2147483733" r:id="rId76"/>
    <p:sldLayoutId id="2147483656" r:id="rId77"/>
    <p:sldLayoutId id="2147483657" r:id="rId78"/>
    <p:sldLayoutId id="2147483658" r:id="rId79"/>
    <p:sldLayoutId id="2147483659" r:id="rId8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4317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Dual Monitor Setup</a:t>
            </a:r>
            <a:endParaRPr lang="en-US" dirty="0"/>
          </a:p>
        </p:txBody>
      </p:sp>
      <p:pic>
        <p:nvPicPr>
          <p:cNvPr id="3" name="Picture 2">
            <a:extLst>
              <a:ext uri="{FF2B5EF4-FFF2-40B4-BE49-F238E27FC236}">
                <a16:creationId xmlns:a16="http://schemas.microsoft.com/office/drawing/2014/main" id="{FB16A0C2-FC02-1941-4B72-2A99F68DDEE2}"/>
              </a:ext>
            </a:extLst>
          </p:cNvPr>
          <p:cNvPicPr>
            <a:picLocks noChangeAspect="1"/>
          </p:cNvPicPr>
          <p:nvPr/>
        </p:nvPicPr>
        <p:blipFill rotWithShape="1">
          <a:blip r:embed="rId2"/>
          <a:srcRect t="13123" b="17061"/>
          <a:stretch/>
        </p:blipFill>
        <p:spPr>
          <a:xfrm>
            <a:off x="1821731" y="2978389"/>
            <a:ext cx="7724134" cy="3604973"/>
          </a:xfrm>
          <a:prstGeom prst="rect">
            <a:avLst/>
          </a:prstGeom>
        </p:spPr>
      </p:pic>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052736"/>
            <a:ext cx="10632915" cy="1802297"/>
          </a:xfrm>
        </p:spPr>
        <p:txBody>
          <a:bodyPr>
            <a:normAutofit lnSpcReduction="10000"/>
          </a:bodyPr>
          <a:lstStyle/>
          <a:p>
            <a:pPr marL="0" indent="0" algn="just">
              <a:buNone/>
            </a:pPr>
            <a:r>
              <a:rPr lang="en-NL" dirty="0"/>
              <a:t>A dual monitor setup is an absolute requirement for using </a:t>
            </a:r>
            <a:r>
              <a:rPr lang="en-NL" dirty="0">
                <a:solidFill>
                  <a:srgbClr val="0000FF"/>
                </a:solidFill>
              </a:rPr>
              <a:t>PPrun</a:t>
            </a:r>
            <a:r>
              <a:rPr lang="en-NL" dirty="0"/>
              <a:t>. The tool will typically run on the left monitor and the presentation on the right monitor. Avoid the use of multi display software like Display Fusion because user interface elements of these applications may appear on the presentation screen.</a:t>
            </a:r>
          </a:p>
          <a:p>
            <a:pPr marL="0" indent="0" algn="just">
              <a:buNone/>
            </a:pPr>
            <a:endParaRPr lang="en-NL" dirty="0"/>
          </a:p>
        </p:txBody>
      </p:sp>
      <p:pic>
        <p:nvPicPr>
          <p:cNvPr id="11" name="Picture 10">
            <a:extLst>
              <a:ext uri="{FF2B5EF4-FFF2-40B4-BE49-F238E27FC236}">
                <a16:creationId xmlns:a16="http://schemas.microsoft.com/office/drawing/2014/main" id="{F31C70B3-80A3-D3FC-27F1-D5C3FD5E85E9}"/>
              </a:ext>
            </a:extLst>
          </p:cNvPr>
          <p:cNvPicPr>
            <a:picLocks noChangeAspect="1"/>
          </p:cNvPicPr>
          <p:nvPr/>
        </p:nvPicPr>
        <p:blipFill>
          <a:blip r:embed="rId3"/>
          <a:stretch>
            <a:fillRect/>
          </a:stretch>
        </p:blipFill>
        <p:spPr>
          <a:xfrm>
            <a:off x="2429676" y="3371706"/>
            <a:ext cx="2820206" cy="1588421"/>
          </a:xfrm>
          <a:prstGeom prst="rect">
            <a:avLst/>
          </a:prstGeom>
        </p:spPr>
      </p:pic>
      <p:pic>
        <p:nvPicPr>
          <p:cNvPr id="2" name="Picture 1">
            <a:extLst>
              <a:ext uri="{FF2B5EF4-FFF2-40B4-BE49-F238E27FC236}">
                <a16:creationId xmlns:a16="http://schemas.microsoft.com/office/drawing/2014/main" id="{FC03EFD9-ABCA-F75D-2729-9617BADAC58D}"/>
              </a:ext>
            </a:extLst>
          </p:cNvPr>
          <p:cNvPicPr>
            <a:picLocks noChangeAspect="1"/>
          </p:cNvPicPr>
          <p:nvPr/>
        </p:nvPicPr>
        <p:blipFill>
          <a:blip r:embed="rId4"/>
          <a:stretch>
            <a:fillRect/>
          </a:stretch>
        </p:blipFill>
        <p:spPr>
          <a:xfrm>
            <a:off x="6096000" y="3371706"/>
            <a:ext cx="2822400" cy="1587600"/>
          </a:xfrm>
          <a:prstGeom prst="rect">
            <a:avLst/>
          </a:prstGeom>
        </p:spPr>
      </p:pic>
    </p:spTree>
    <p:extLst>
      <p:ext uri="{BB962C8B-B14F-4D97-AF65-F5344CB8AC3E}">
        <p14:creationId xmlns:p14="http://schemas.microsoft.com/office/powerpoint/2010/main" val="295020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Trimming the Video</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052737"/>
            <a:ext cx="10632915" cy="1348386"/>
          </a:xfrm>
        </p:spPr>
        <p:txBody>
          <a:bodyPr>
            <a:normAutofit/>
          </a:bodyPr>
          <a:lstStyle/>
          <a:p>
            <a:pPr marL="0" indent="0" algn="just">
              <a:buNone/>
            </a:pPr>
            <a:r>
              <a:rPr lang="en-NL" dirty="0"/>
              <a:t>The video must be trimmed in order to remove unwanted recording at the start and the end. We recommend the </a:t>
            </a:r>
            <a:r>
              <a:rPr lang="en-NL" dirty="0" err="1"/>
              <a:t>LosslessCut</a:t>
            </a:r>
            <a:r>
              <a:rPr lang="en-NL" dirty="0"/>
              <a:t> open source video trimmer that avoids having to re-encode the whole video.</a:t>
            </a:r>
          </a:p>
        </p:txBody>
      </p:sp>
      <p:pic>
        <p:nvPicPr>
          <p:cNvPr id="8" name="Picture 7">
            <a:extLst>
              <a:ext uri="{FF2B5EF4-FFF2-40B4-BE49-F238E27FC236}">
                <a16:creationId xmlns:a16="http://schemas.microsoft.com/office/drawing/2014/main" id="{FC9434BB-7BC3-E067-6814-BE9F0AD7659A}"/>
              </a:ext>
            </a:extLst>
          </p:cNvPr>
          <p:cNvPicPr>
            <a:picLocks noChangeAspect="1"/>
          </p:cNvPicPr>
          <p:nvPr/>
        </p:nvPicPr>
        <p:blipFill>
          <a:blip r:embed="rId2"/>
          <a:stretch>
            <a:fillRect/>
          </a:stretch>
        </p:blipFill>
        <p:spPr>
          <a:xfrm>
            <a:off x="4907828" y="2590376"/>
            <a:ext cx="6334687" cy="4033697"/>
          </a:xfrm>
          <a:prstGeom prst="rect">
            <a:avLst/>
          </a:prstGeom>
        </p:spPr>
      </p:pic>
      <p:pic>
        <p:nvPicPr>
          <p:cNvPr id="9" name="Picture 8">
            <a:extLst>
              <a:ext uri="{FF2B5EF4-FFF2-40B4-BE49-F238E27FC236}">
                <a16:creationId xmlns:a16="http://schemas.microsoft.com/office/drawing/2014/main" id="{13D45727-2096-B365-3D53-F642BBC70085}"/>
              </a:ext>
            </a:extLst>
          </p:cNvPr>
          <p:cNvPicPr>
            <a:picLocks noChangeAspect="1"/>
          </p:cNvPicPr>
          <p:nvPr/>
        </p:nvPicPr>
        <p:blipFill>
          <a:blip r:embed="rId3"/>
          <a:stretch>
            <a:fillRect/>
          </a:stretch>
        </p:blipFill>
        <p:spPr>
          <a:xfrm>
            <a:off x="1767880" y="2607281"/>
            <a:ext cx="1428750" cy="1428750"/>
          </a:xfrm>
          <a:prstGeom prst="rect">
            <a:avLst/>
          </a:prstGeom>
        </p:spPr>
      </p:pic>
      <p:sp>
        <p:nvSpPr>
          <p:cNvPr id="10" name="TextBox 9">
            <a:extLst>
              <a:ext uri="{FF2B5EF4-FFF2-40B4-BE49-F238E27FC236}">
                <a16:creationId xmlns:a16="http://schemas.microsoft.com/office/drawing/2014/main" id="{339F83B5-8DF9-041F-CBC6-2B11B182C024}"/>
              </a:ext>
            </a:extLst>
          </p:cNvPr>
          <p:cNvSpPr txBox="1"/>
          <p:nvPr/>
        </p:nvSpPr>
        <p:spPr>
          <a:xfrm>
            <a:off x="1832879" y="4194940"/>
            <a:ext cx="1298753" cy="369332"/>
          </a:xfrm>
          <a:prstGeom prst="rect">
            <a:avLst/>
          </a:prstGeom>
          <a:noFill/>
        </p:spPr>
        <p:txBody>
          <a:bodyPr wrap="none" rtlCol="0">
            <a:spAutoFit/>
          </a:bodyPr>
          <a:lstStyle/>
          <a:p>
            <a:r>
              <a:rPr lang="en-NL" dirty="0" err="1"/>
              <a:t>LossLessCut</a:t>
            </a:r>
            <a:endParaRPr lang="en-US" dirty="0"/>
          </a:p>
        </p:txBody>
      </p:sp>
      <p:pic>
        <p:nvPicPr>
          <p:cNvPr id="14" name="Picture 13">
            <a:extLst>
              <a:ext uri="{FF2B5EF4-FFF2-40B4-BE49-F238E27FC236}">
                <a16:creationId xmlns:a16="http://schemas.microsoft.com/office/drawing/2014/main" id="{2AD83657-B663-6EE4-3DFB-67758E5A6D76}"/>
              </a:ext>
            </a:extLst>
          </p:cNvPr>
          <p:cNvPicPr>
            <a:picLocks noChangeAspect="1"/>
          </p:cNvPicPr>
          <p:nvPr/>
        </p:nvPicPr>
        <p:blipFill>
          <a:blip r:embed="rId4"/>
          <a:stretch>
            <a:fillRect/>
          </a:stretch>
        </p:blipFill>
        <p:spPr>
          <a:xfrm>
            <a:off x="826688" y="5050634"/>
            <a:ext cx="3311137" cy="1573439"/>
          </a:xfrm>
          <a:prstGeom prst="rect">
            <a:avLst/>
          </a:prstGeom>
        </p:spPr>
      </p:pic>
    </p:spTree>
    <p:extLst>
      <p:ext uri="{BB962C8B-B14F-4D97-AF65-F5344CB8AC3E}">
        <p14:creationId xmlns:p14="http://schemas.microsoft.com/office/powerpoint/2010/main" val="212803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Translating the Presentation</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052737"/>
            <a:ext cx="10632915" cy="867930"/>
          </a:xfrm>
        </p:spPr>
        <p:txBody>
          <a:bodyPr>
            <a:spAutoFit/>
          </a:bodyPr>
          <a:lstStyle/>
          <a:p>
            <a:pPr marL="0" indent="0">
              <a:buNone/>
            </a:pPr>
            <a:r>
              <a:rPr lang="en-NL" dirty="0"/>
              <a:t>The </a:t>
            </a:r>
            <a:r>
              <a:rPr lang="en-NL" dirty="0">
                <a:solidFill>
                  <a:srgbClr val="0000FF"/>
                </a:solidFill>
              </a:rPr>
              <a:t>PPtrans</a:t>
            </a:r>
            <a:r>
              <a:rPr lang="en-NL" dirty="0"/>
              <a:t> tool can be used to translate the presentation script or the PowerPoint presentation itself.</a:t>
            </a:r>
          </a:p>
        </p:txBody>
      </p:sp>
      <p:pic>
        <p:nvPicPr>
          <p:cNvPr id="7" name="Picture 6">
            <a:extLst>
              <a:ext uri="{FF2B5EF4-FFF2-40B4-BE49-F238E27FC236}">
                <a16:creationId xmlns:a16="http://schemas.microsoft.com/office/drawing/2014/main" id="{ABFE5294-FE7E-7D29-5EC0-01941073F3A6}"/>
              </a:ext>
            </a:extLst>
          </p:cNvPr>
          <p:cNvPicPr>
            <a:picLocks noChangeAspect="1"/>
          </p:cNvPicPr>
          <p:nvPr/>
        </p:nvPicPr>
        <p:blipFill rotWithShape="1">
          <a:blip r:embed="rId2"/>
          <a:srcRect t="-9" b="81353"/>
          <a:stretch/>
        </p:blipFill>
        <p:spPr>
          <a:xfrm>
            <a:off x="706130" y="2972024"/>
            <a:ext cx="10621857" cy="1116000"/>
          </a:xfrm>
          <a:prstGeom prst="rect">
            <a:avLst/>
          </a:prstGeom>
        </p:spPr>
      </p:pic>
      <p:pic>
        <p:nvPicPr>
          <p:cNvPr id="9" name="Picture 8">
            <a:extLst>
              <a:ext uri="{FF2B5EF4-FFF2-40B4-BE49-F238E27FC236}">
                <a16:creationId xmlns:a16="http://schemas.microsoft.com/office/drawing/2014/main" id="{26EE2951-8D4A-008A-01AA-B04433724A4B}"/>
              </a:ext>
            </a:extLst>
          </p:cNvPr>
          <p:cNvPicPr>
            <a:picLocks noChangeAspect="1"/>
          </p:cNvPicPr>
          <p:nvPr/>
        </p:nvPicPr>
        <p:blipFill rotWithShape="1">
          <a:blip r:embed="rId3"/>
          <a:srcRect t="-9" b="81353"/>
          <a:stretch/>
        </p:blipFill>
        <p:spPr>
          <a:xfrm>
            <a:off x="706130" y="5319015"/>
            <a:ext cx="10621857" cy="1116000"/>
          </a:xfrm>
          <a:prstGeom prst="rect">
            <a:avLst/>
          </a:prstGeom>
        </p:spPr>
      </p:pic>
      <p:sp>
        <p:nvSpPr>
          <p:cNvPr id="2" name="Content Placeholder 2">
            <a:extLst>
              <a:ext uri="{FF2B5EF4-FFF2-40B4-BE49-F238E27FC236}">
                <a16:creationId xmlns:a16="http://schemas.microsoft.com/office/drawing/2014/main" id="{4F43D417-7374-92CD-ED67-A71EBEDCC097}"/>
              </a:ext>
            </a:extLst>
          </p:cNvPr>
          <p:cNvSpPr txBox="1">
            <a:spLocks/>
          </p:cNvSpPr>
          <p:nvPr/>
        </p:nvSpPr>
        <p:spPr>
          <a:xfrm>
            <a:off x="609600" y="4375057"/>
            <a:ext cx="10632915" cy="86793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L" dirty="0"/>
              <a:t>Issue the following command to translate the PowerPoint presentation to German (de). Some minor text formatting may be lost in the process.</a:t>
            </a:r>
          </a:p>
        </p:txBody>
      </p:sp>
      <p:sp>
        <p:nvSpPr>
          <p:cNvPr id="3" name="Content Placeholder 2">
            <a:extLst>
              <a:ext uri="{FF2B5EF4-FFF2-40B4-BE49-F238E27FC236}">
                <a16:creationId xmlns:a16="http://schemas.microsoft.com/office/drawing/2014/main" id="{946BC7B8-4844-1F24-F50E-84187D5612A5}"/>
              </a:ext>
            </a:extLst>
          </p:cNvPr>
          <p:cNvSpPr txBox="1">
            <a:spLocks/>
          </p:cNvSpPr>
          <p:nvPr/>
        </p:nvSpPr>
        <p:spPr>
          <a:xfrm>
            <a:off x="609599" y="2067703"/>
            <a:ext cx="10632915" cy="867930"/>
          </a:xfrm>
          <a:prstGeom prst="rect">
            <a:avLst/>
          </a:prstGeom>
        </p:spPr>
        <p:txBody>
          <a:bodyPr vert="horz"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NL" dirty="0"/>
              <a:t>Open a command prompt and issue the following command to translate the presentation script to German (de).</a:t>
            </a:r>
          </a:p>
        </p:txBody>
      </p:sp>
    </p:spTree>
    <p:extLst>
      <p:ext uri="{BB962C8B-B14F-4D97-AF65-F5344CB8AC3E}">
        <p14:creationId xmlns:p14="http://schemas.microsoft.com/office/powerpoint/2010/main" val="91536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Updating the Selected Voice</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4461317" y="1256141"/>
            <a:ext cx="6993603" cy="2031325"/>
          </a:xfrm>
        </p:spPr>
        <p:txBody>
          <a:bodyPr wrap="square">
            <a:spAutoFit/>
          </a:bodyPr>
          <a:lstStyle/>
          <a:p>
            <a:pPr marL="0" indent="0" algn="just">
              <a:buNone/>
            </a:pPr>
            <a:r>
              <a:rPr lang="en-NL" dirty="0"/>
              <a:t>Do not forget to update the selected voice in the settings screen after translating the presentation script. Otherwise you would be hearing me speaking French with an American accent like in the next sentence.</a:t>
            </a:r>
          </a:p>
        </p:txBody>
      </p:sp>
      <p:sp>
        <p:nvSpPr>
          <p:cNvPr id="4" name="Content Placeholder 2">
            <a:extLst>
              <a:ext uri="{FF2B5EF4-FFF2-40B4-BE49-F238E27FC236}">
                <a16:creationId xmlns:a16="http://schemas.microsoft.com/office/drawing/2014/main" id="{5140EE9D-D58B-75A4-719C-8667CA24425E}"/>
              </a:ext>
            </a:extLst>
          </p:cNvPr>
          <p:cNvSpPr txBox="1">
            <a:spLocks/>
          </p:cNvSpPr>
          <p:nvPr/>
        </p:nvSpPr>
        <p:spPr>
          <a:xfrm>
            <a:off x="4566066" y="4076660"/>
            <a:ext cx="7130359" cy="2031325"/>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FR" dirty="0"/>
              <a:t>N'oubliez pas de mettre à jour la voix sélectionnée dans l'écran des paramètres après avoir traduit le script de présentation. Sinon, vous m'entendrez parler français avec un accent américain comme dans la phrase suivante.</a:t>
            </a:r>
            <a:endParaRPr lang="en-NL" dirty="0"/>
          </a:p>
        </p:txBody>
      </p:sp>
      <p:pic>
        <p:nvPicPr>
          <p:cNvPr id="10" name="Picture 9">
            <a:extLst>
              <a:ext uri="{FF2B5EF4-FFF2-40B4-BE49-F238E27FC236}">
                <a16:creationId xmlns:a16="http://schemas.microsoft.com/office/drawing/2014/main" id="{169978AF-4500-250E-3435-B7AE5D428628}"/>
              </a:ext>
            </a:extLst>
          </p:cNvPr>
          <p:cNvPicPr>
            <a:picLocks noChangeAspect="1"/>
          </p:cNvPicPr>
          <p:nvPr/>
        </p:nvPicPr>
        <p:blipFill rotWithShape="1">
          <a:blip r:embed="rId2"/>
          <a:srcRect t="23095" b="23435"/>
          <a:stretch/>
        </p:blipFill>
        <p:spPr>
          <a:xfrm>
            <a:off x="670560" y="1353149"/>
            <a:ext cx="3509948" cy="1876854"/>
          </a:xfrm>
          <a:prstGeom prst="rect">
            <a:avLst/>
          </a:prstGeom>
        </p:spPr>
      </p:pic>
      <p:pic>
        <p:nvPicPr>
          <p:cNvPr id="11" name="Picture 10">
            <a:extLst>
              <a:ext uri="{FF2B5EF4-FFF2-40B4-BE49-F238E27FC236}">
                <a16:creationId xmlns:a16="http://schemas.microsoft.com/office/drawing/2014/main" id="{B1107B92-19F9-9D96-B311-6A0140A71C4F}"/>
              </a:ext>
            </a:extLst>
          </p:cNvPr>
          <p:cNvPicPr>
            <a:picLocks noChangeAspect="1"/>
          </p:cNvPicPr>
          <p:nvPr/>
        </p:nvPicPr>
        <p:blipFill rotWithShape="1">
          <a:blip r:embed="rId3"/>
          <a:srcRect t="2" b="23088"/>
          <a:stretch/>
        </p:blipFill>
        <p:spPr>
          <a:xfrm>
            <a:off x="670560" y="4185247"/>
            <a:ext cx="3509948" cy="1800000"/>
          </a:xfrm>
          <a:prstGeom prst="rect">
            <a:avLst/>
          </a:prstGeom>
        </p:spPr>
      </p:pic>
    </p:spTree>
    <p:extLst>
      <p:ext uri="{BB962C8B-B14F-4D97-AF65-F5344CB8AC3E}">
        <p14:creationId xmlns:p14="http://schemas.microsoft.com/office/powerpoint/2010/main" val="77702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Known Issues</a:t>
            </a:r>
            <a:endParaRPr lang="en-US" dirty="0"/>
          </a:p>
        </p:txBody>
      </p:sp>
      <p:sp>
        <p:nvSpPr>
          <p:cNvPr id="5" name="Content Placeholder 2">
            <a:extLst>
              <a:ext uri="{FF2B5EF4-FFF2-40B4-BE49-F238E27FC236}">
                <a16:creationId xmlns:a16="http://schemas.microsoft.com/office/drawing/2014/main" id="{E5E6F4B1-6619-8229-33B5-B270C282708E}"/>
              </a:ext>
            </a:extLst>
          </p:cNvPr>
          <p:cNvSpPr>
            <a:spLocks noGrp="1"/>
          </p:cNvSpPr>
          <p:nvPr>
            <p:ph idx="1"/>
          </p:nvPr>
        </p:nvSpPr>
        <p:spPr>
          <a:xfrm>
            <a:off x="609600" y="1375825"/>
            <a:ext cx="10716768" cy="4765407"/>
          </a:xfrm>
        </p:spPr>
        <p:txBody>
          <a:bodyPr wrap="square">
            <a:spAutoFit/>
          </a:bodyPr>
          <a:lstStyle/>
          <a:p>
            <a:pPr marL="0" indent="0">
              <a:spcAft>
                <a:spcPts val="1200"/>
              </a:spcAft>
              <a:buNone/>
            </a:pPr>
            <a:r>
              <a:rPr lang="en-NL" dirty="0"/>
              <a:t>Automation of office application can be associated with the following problems:</a:t>
            </a:r>
          </a:p>
          <a:p>
            <a:r>
              <a:rPr lang="en-NL" dirty="0"/>
              <a:t>Orphaned Excel or PowerPoint processes which require manual termination after a crash.</a:t>
            </a:r>
          </a:p>
          <a:p>
            <a:r>
              <a:rPr lang="en-NL" dirty="0"/>
              <a:t>Automation errors caused by anti virus software.</a:t>
            </a:r>
          </a:p>
          <a:p>
            <a:r>
              <a:rPr lang="en-NL" dirty="0"/>
              <a:t>Automation errors caused by PowerPoint Add-ins. We recommend to disable </a:t>
            </a:r>
            <a:r>
              <a:rPr lang="en-NL"/>
              <a:t>all Power-Point add-ins </a:t>
            </a:r>
            <a:r>
              <a:rPr lang="en-NL" dirty="0"/>
              <a:t>before running the tool. </a:t>
            </a:r>
          </a:p>
          <a:p>
            <a:pPr marL="0" indent="0">
              <a:buNone/>
            </a:pPr>
            <a:endParaRPr lang="en-NL" dirty="0"/>
          </a:p>
          <a:p>
            <a:pPr marL="0" indent="0">
              <a:buNone/>
            </a:pPr>
            <a:r>
              <a:rPr lang="en-NL" dirty="0"/>
              <a:t>Please note that </a:t>
            </a:r>
            <a:r>
              <a:rPr lang="en-NL" dirty="0" err="1">
                <a:solidFill>
                  <a:srgbClr val="0000FF"/>
                </a:solidFill>
              </a:rPr>
              <a:t>ppRun</a:t>
            </a:r>
            <a:r>
              <a:rPr lang="en-NL" dirty="0"/>
              <a:t> creates a copy of the presentation in order to prevent corruption of the presentation file after a crash.</a:t>
            </a:r>
          </a:p>
        </p:txBody>
      </p:sp>
    </p:spTree>
    <p:extLst>
      <p:ext uri="{BB962C8B-B14F-4D97-AF65-F5344CB8AC3E}">
        <p14:creationId xmlns:p14="http://schemas.microsoft.com/office/powerpoint/2010/main" val="360987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BCEEA9-54D0-3460-E4F8-BF30EB633A1F}"/>
              </a:ext>
            </a:extLst>
          </p:cNvPr>
          <p:cNvPicPr>
            <a:picLocks noChangeAspect="1"/>
          </p:cNvPicPr>
          <p:nvPr/>
        </p:nvPicPr>
        <p:blipFill>
          <a:blip r:embed="rId2"/>
          <a:stretch>
            <a:fillRect/>
          </a:stretch>
        </p:blipFill>
        <p:spPr>
          <a:xfrm>
            <a:off x="584738" y="502666"/>
            <a:ext cx="11022523" cy="5852667"/>
          </a:xfrm>
          <a:prstGeom prst="rect">
            <a:avLst/>
          </a:prstGeom>
        </p:spPr>
      </p:pic>
    </p:spTree>
    <p:extLst>
      <p:ext uri="{BB962C8B-B14F-4D97-AF65-F5344CB8AC3E}">
        <p14:creationId xmlns:p14="http://schemas.microsoft.com/office/powerpoint/2010/main" val="3454349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67A64D-6E14-CB3D-DCC2-F1869C540B7F}"/>
              </a:ext>
            </a:extLst>
          </p:cNvPr>
          <p:cNvPicPr>
            <a:picLocks noChangeAspect="1"/>
          </p:cNvPicPr>
          <p:nvPr/>
        </p:nvPicPr>
        <p:blipFill>
          <a:blip r:embed="rId2"/>
          <a:stretch>
            <a:fillRect/>
          </a:stretch>
        </p:blipFill>
        <p:spPr>
          <a:xfrm>
            <a:off x="2931679" y="802224"/>
            <a:ext cx="5251507" cy="1746126"/>
          </a:xfrm>
          <a:prstGeom prst="rect">
            <a:avLst/>
          </a:prstGeom>
        </p:spPr>
      </p:pic>
      <p:pic>
        <p:nvPicPr>
          <p:cNvPr id="7" name="Picture 6">
            <a:extLst>
              <a:ext uri="{FF2B5EF4-FFF2-40B4-BE49-F238E27FC236}">
                <a16:creationId xmlns:a16="http://schemas.microsoft.com/office/drawing/2014/main" id="{3AD530F1-1160-FC2B-0801-D33C20515F46}"/>
              </a:ext>
            </a:extLst>
          </p:cNvPr>
          <p:cNvPicPr>
            <a:picLocks noChangeAspect="1"/>
          </p:cNvPicPr>
          <p:nvPr/>
        </p:nvPicPr>
        <p:blipFill rotWithShape="1">
          <a:blip r:embed="rId3"/>
          <a:srcRect l="1007" r="8921"/>
          <a:stretch/>
        </p:blipFill>
        <p:spPr>
          <a:xfrm>
            <a:off x="2979833" y="4950722"/>
            <a:ext cx="5155198" cy="1105054"/>
          </a:xfrm>
          <a:prstGeom prst="rect">
            <a:avLst/>
          </a:prstGeom>
        </p:spPr>
      </p:pic>
      <p:pic>
        <p:nvPicPr>
          <p:cNvPr id="9" name="Picture 8">
            <a:extLst>
              <a:ext uri="{FF2B5EF4-FFF2-40B4-BE49-F238E27FC236}">
                <a16:creationId xmlns:a16="http://schemas.microsoft.com/office/drawing/2014/main" id="{D1327E96-9E09-3938-63EE-01B6EE5AB94F}"/>
              </a:ext>
            </a:extLst>
          </p:cNvPr>
          <p:cNvPicPr>
            <a:picLocks noChangeAspect="1"/>
          </p:cNvPicPr>
          <p:nvPr/>
        </p:nvPicPr>
        <p:blipFill rotWithShape="1">
          <a:blip r:embed="rId4"/>
          <a:srcRect l="-3" r="19660"/>
          <a:stretch/>
        </p:blipFill>
        <p:spPr>
          <a:xfrm>
            <a:off x="2979653" y="3429000"/>
            <a:ext cx="5155558" cy="1097433"/>
          </a:xfrm>
          <a:prstGeom prst="rect">
            <a:avLst/>
          </a:prstGeom>
        </p:spPr>
      </p:pic>
    </p:spTree>
    <p:extLst>
      <p:ext uri="{BB962C8B-B14F-4D97-AF65-F5344CB8AC3E}">
        <p14:creationId xmlns:p14="http://schemas.microsoft.com/office/powerpoint/2010/main" val="68727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42995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ACCCFC1-216E-4B6A-B5EC-217B4022DAC5}"/>
              </a:ext>
            </a:extLst>
          </p:cNvPr>
          <p:cNvSpPr txBox="1"/>
          <p:nvPr/>
        </p:nvSpPr>
        <p:spPr>
          <a:xfrm>
            <a:off x="4503164" y="481871"/>
            <a:ext cx="3736599" cy="4401205"/>
          </a:xfrm>
          <a:prstGeom prst="rect">
            <a:avLst/>
          </a:prstGeom>
          <a:noFill/>
        </p:spPr>
        <p:txBody>
          <a:bodyPr wrap="none" rtlCol="0">
            <a:spAutoFit/>
          </a:bodyPr>
          <a:lstStyle/>
          <a:p>
            <a:pPr algn="ctr"/>
            <a:r>
              <a:rPr lang="en-NL" sz="3600" b="1" dirty="0">
                <a:solidFill>
                  <a:srgbClr val="0000FF"/>
                </a:solidFill>
              </a:rPr>
              <a:t>PPrun and PPtrans</a:t>
            </a:r>
          </a:p>
          <a:p>
            <a:pPr algn="ctr"/>
            <a:endParaRPr lang="en-NL" sz="2800" dirty="0"/>
          </a:p>
          <a:p>
            <a:pPr algn="ctr"/>
            <a:r>
              <a:rPr lang="en-NL" sz="2400" i="1" dirty="0"/>
              <a:t>Slide Show Automation</a:t>
            </a:r>
          </a:p>
          <a:p>
            <a:pPr algn="ctr"/>
            <a:r>
              <a:rPr lang="en-NL" sz="2400" i="1" dirty="0"/>
              <a:t>Voice Over Generator</a:t>
            </a:r>
          </a:p>
          <a:p>
            <a:pPr algn="ctr"/>
            <a:r>
              <a:rPr lang="en-NL" sz="2400" i="1" dirty="0"/>
              <a:t>Voice Over Translator</a:t>
            </a:r>
          </a:p>
          <a:p>
            <a:pPr algn="ctr"/>
            <a:endParaRPr lang="en-NL" sz="2400" i="1" dirty="0"/>
          </a:p>
          <a:p>
            <a:pPr algn="ctr"/>
            <a:r>
              <a:rPr lang="en-NL" sz="2400" i="1" dirty="0"/>
              <a:t>for </a:t>
            </a:r>
          </a:p>
          <a:p>
            <a:pPr algn="ctr"/>
            <a:endParaRPr lang="en-NL" sz="2400" i="1" dirty="0"/>
          </a:p>
          <a:p>
            <a:pPr algn="ctr"/>
            <a:endParaRPr lang="en-NL" sz="2400" i="1" dirty="0"/>
          </a:p>
          <a:p>
            <a:pPr algn="ctr"/>
            <a:endParaRPr lang="en-NL" sz="2400" i="1" dirty="0"/>
          </a:p>
          <a:p>
            <a:pPr algn="ctr"/>
            <a:endParaRPr lang="en-NL" sz="2400" i="1" dirty="0"/>
          </a:p>
        </p:txBody>
      </p:sp>
      <p:pic>
        <p:nvPicPr>
          <p:cNvPr id="9" name="Picture 8">
            <a:extLst>
              <a:ext uri="{FF2B5EF4-FFF2-40B4-BE49-F238E27FC236}">
                <a16:creationId xmlns:a16="http://schemas.microsoft.com/office/drawing/2014/main" id="{8E2867FB-80C9-0252-01DF-EAEBD08CF987}"/>
              </a:ext>
            </a:extLst>
          </p:cNvPr>
          <p:cNvPicPr>
            <a:picLocks noChangeAspect="1"/>
          </p:cNvPicPr>
          <p:nvPr/>
        </p:nvPicPr>
        <p:blipFill rotWithShape="1">
          <a:blip r:embed="rId2"/>
          <a:srcRect t="13815" b="19849"/>
          <a:stretch/>
        </p:blipFill>
        <p:spPr>
          <a:xfrm>
            <a:off x="6955892" y="5369546"/>
            <a:ext cx="2492456" cy="864000"/>
          </a:xfrm>
          <a:prstGeom prst="rect">
            <a:avLst/>
          </a:prstGeom>
        </p:spPr>
      </p:pic>
      <p:pic>
        <p:nvPicPr>
          <p:cNvPr id="10" name="Picture 9">
            <a:extLst>
              <a:ext uri="{FF2B5EF4-FFF2-40B4-BE49-F238E27FC236}">
                <a16:creationId xmlns:a16="http://schemas.microsoft.com/office/drawing/2014/main" id="{30061C99-2991-C0E2-A70E-DF6391AFC503}"/>
              </a:ext>
            </a:extLst>
          </p:cNvPr>
          <p:cNvPicPr>
            <a:picLocks noChangeAspect="1"/>
          </p:cNvPicPr>
          <p:nvPr/>
        </p:nvPicPr>
        <p:blipFill rotWithShape="1">
          <a:blip r:embed="rId3"/>
          <a:srcRect t="19745" b="12561"/>
          <a:stretch/>
        </p:blipFill>
        <p:spPr>
          <a:xfrm>
            <a:off x="3635892" y="5369546"/>
            <a:ext cx="2151142" cy="864000"/>
          </a:xfrm>
          <a:prstGeom prst="rect">
            <a:avLst/>
          </a:prstGeom>
        </p:spPr>
      </p:pic>
      <p:pic>
        <p:nvPicPr>
          <p:cNvPr id="11" name="Picture 10">
            <a:extLst>
              <a:ext uri="{FF2B5EF4-FFF2-40B4-BE49-F238E27FC236}">
                <a16:creationId xmlns:a16="http://schemas.microsoft.com/office/drawing/2014/main" id="{DE668DBA-396F-8EDC-B0C6-254536163C9F}"/>
              </a:ext>
            </a:extLst>
          </p:cNvPr>
          <p:cNvPicPr>
            <a:picLocks noChangeAspect="1"/>
          </p:cNvPicPr>
          <p:nvPr/>
        </p:nvPicPr>
        <p:blipFill>
          <a:blip r:embed="rId4"/>
          <a:stretch>
            <a:fillRect/>
          </a:stretch>
        </p:blipFill>
        <p:spPr>
          <a:xfrm>
            <a:off x="5010982" y="3567258"/>
            <a:ext cx="2720964" cy="1010493"/>
          </a:xfrm>
          <a:prstGeom prst="rect">
            <a:avLst/>
          </a:prstGeom>
        </p:spPr>
      </p:pic>
    </p:spTree>
    <p:extLst>
      <p:ext uri="{BB962C8B-B14F-4D97-AF65-F5344CB8AC3E}">
        <p14:creationId xmlns:p14="http://schemas.microsoft.com/office/powerpoint/2010/main" val="112076643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par>
                                <p:cTn id="11" presetID="3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Tools</a:t>
            </a:r>
            <a:endParaRPr lang="en-US" dirty="0"/>
          </a:p>
        </p:txBody>
      </p:sp>
      <p:sp>
        <p:nvSpPr>
          <p:cNvPr id="5" name="TextBox 4">
            <a:extLst>
              <a:ext uri="{FF2B5EF4-FFF2-40B4-BE49-F238E27FC236}">
                <a16:creationId xmlns:a16="http://schemas.microsoft.com/office/drawing/2014/main" id="{DF46C7D7-F4CA-3935-20FB-06D0A2E78743}"/>
              </a:ext>
            </a:extLst>
          </p:cNvPr>
          <p:cNvSpPr txBox="1"/>
          <p:nvPr/>
        </p:nvSpPr>
        <p:spPr>
          <a:xfrm>
            <a:off x="668806" y="1638105"/>
            <a:ext cx="10548000" cy="3970318"/>
          </a:xfrm>
          <a:prstGeom prst="rect">
            <a:avLst/>
          </a:prstGeom>
          <a:noFill/>
        </p:spPr>
        <p:txBody>
          <a:bodyPr wrap="square" rtlCol="0">
            <a:spAutoFit/>
          </a:bodyPr>
          <a:lstStyle/>
          <a:p>
            <a:pPr algn="just"/>
            <a:r>
              <a:rPr lang="en-NL" sz="2800" dirty="0">
                <a:solidFill>
                  <a:srgbClr val="0000FF"/>
                </a:solidFill>
              </a:rPr>
              <a:t>PPrun</a:t>
            </a:r>
            <a:r>
              <a:rPr lang="en-NL" sz="2800" dirty="0"/>
              <a:t> is a command-line utility that can be used for the following tasks:</a:t>
            </a:r>
          </a:p>
          <a:p>
            <a:pPr algn="just"/>
            <a:endParaRPr lang="en-NL" sz="2800" dirty="0"/>
          </a:p>
          <a:p>
            <a:pPr marL="457200" indent="-457200" algn="just">
              <a:buFont typeface="Wingdings" panose="05000000000000000000" pitchFamily="2" charset="2"/>
              <a:buChar char="§"/>
            </a:pPr>
            <a:r>
              <a:rPr lang="en-NL" sz="2800" dirty="0"/>
              <a:t>Scripted execution of a PowerPoint presentation (clicks and delays)</a:t>
            </a:r>
          </a:p>
          <a:p>
            <a:pPr marL="457200" indent="-457200" algn="just">
              <a:buFont typeface="Wingdings" panose="05000000000000000000" pitchFamily="2" charset="2"/>
              <a:buChar char="§"/>
            </a:pPr>
            <a:r>
              <a:rPr lang="en-NL" sz="2800" dirty="0"/>
              <a:t>Speaking text out loud included in the script (voice over)</a:t>
            </a:r>
          </a:p>
          <a:p>
            <a:pPr algn="just"/>
            <a:endParaRPr lang="en-NL" sz="2800" dirty="0"/>
          </a:p>
          <a:p>
            <a:pPr algn="just"/>
            <a:endParaRPr lang="en-NL" sz="2800" dirty="0"/>
          </a:p>
          <a:p>
            <a:pPr algn="just"/>
            <a:r>
              <a:rPr lang="en-NL" sz="2800" dirty="0">
                <a:solidFill>
                  <a:srgbClr val="0000FF"/>
                </a:solidFill>
              </a:rPr>
              <a:t>PPtrans</a:t>
            </a:r>
            <a:r>
              <a:rPr lang="en-NL" sz="2800" dirty="0"/>
              <a:t> is a command-line utility that translates the voice-over texts contained in the presentation script and/or texts in the PowerPoint presentation itself.</a:t>
            </a:r>
          </a:p>
        </p:txBody>
      </p:sp>
    </p:spTree>
    <p:extLst>
      <p:ext uri="{BB962C8B-B14F-4D97-AF65-F5344CB8AC3E}">
        <p14:creationId xmlns:p14="http://schemas.microsoft.com/office/powerpoint/2010/main" val="286137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96234-43FD-C163-1D1B-B8F57A9037A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3693166-B3DA-7911-CCEF-7F5056A0B21B}"/>
              </a:ext>
            </a:extLst>
          </p:cNvPr>
          <p:cNvSpPr>
            <a:spLocks noGrp="1"/>
          </p:cNvSpPr>
          <p:nvPr>
            <p:ph type="title"/>
          </p:nvPr>
        </p:nvSpPr>
        <p:spPr/>
        <p:txBody>
          <a:bodyPr>
            <a:normAutofit fontScale="90000"/>
          </a:bodyPr>
          <a:lstStyle/>
          <a:p>
            <a:r>
              <a:rPr lang="en-NL" dirty="0"/>
              <a:t>Design</a:t>
            </a:r>
            <a:endParaRPr lang="en-US" dirty="0"/>
          </a:p>
        </p:txBody>
      </p:sp>
      <p:sp>
        <p:nvSpPr>
          <p:cNvPr id="4" name="Content Placeholder 2">
            <a:extLst>
              <a:ext uri="{FF2B5EF4-FFF2-40B4-BE49-F238E27FC236}">
                <a16:creationId xmlns:a16="http://schemas.microsoft.com/office/drawing/2014/main" id="{C1677034-24C8-2491-6E1F-1CD61D9DAD50}"/>
              </a:ext>
            </a:extLst>
          </p:cNvPr>
          <p:cNvSpPr>
            <a:spLocks noGrp="1"/>
          </p:cNvSpPr>
          <p:nvPr>
            <p:ph idx="1"/>
          </p:nvPr>
        </p:nvSpPr>
        <p:spPr>
          <a:xfrm>
            <a:off x="609600" y="1443354"/>
            <a:ext cx="10762695" cy="4655606"/>
          </a:xfrm>
        </p:spPr>
        <p:txBody>
          <a:bodyPr/>
          <a:lstStyle/>
          <a:p>
            <a:pPr marL="0" indent="0">
              <a:spcAft>
                <a:spcPts val="1200"/>
              </a:spcAft>
              <a:buNone/>
            </a:pPr>
            <a:r>
              <a:rPr lang="en-US" dirty="0">
                <a:solidFill>
                  <a:srgbClr val="FF0000"/>
                </a:solidFill>
              </a:rPr>
              <a:t>Microsoft Office Automation</a:t>
            </a:r>
          </a:p>
          <a:p>
            <a:pPr marL="0" indent="0">
              <a:buNone/>
            </a:pPr>
            <a:r>
              <a:rPr lang="en-US" dirty="0">
                <a:solidFill>
                  <a:srgbClr val="0000FF"/>
                </a:solidFill>
              </a:rPr>
              <a:t>PPrun</a:t>
            </a:r>
            <a:r>
              <a:rPr lang="en-US" dirty="0"/>
              <a:t> makes use of application automation using the component object model interface (COM). It reads the presentation script by automating Excel and controls the presentation by automating PowerPoint. </a:t>
            </a:r>
          </a:p>
          <a:p>
            <a:pPr marL="0" indent="0">
              <a:buNone/>
            </a:pPr>
            <a:endParaRPr lang="en-US" dirty="0"/>
          </a:p>
          <a:p>
            <a:pPr marL="0" indent="0">
              <a:buNone/>
            </a:pPr>
            <a:endParaRPr lang="en-US" dirty="0"/>
          </a:p>
          <a:p>
            <a:pPr marL="0" indent="0">
              <a:buNone/>
            </a:pPr>
            <a:r>
              <a:rPr lang="en-US" dirty="0">
                <a:solidFill>
                  <a:srgbClr val="FF0000"/>
                </a:solidFill>
              </a:rPr>
              <a:t>Google Cloud APIs</a:t>
            </a:r>
          </a:p>
          <a:p>
            <a:pPr marL="0" indent="0">
              <a:buNone/>
            </a:pPr>
            <a:r>
              <a:rPr lang="en-US" dirty="0">
                <a:solidFill>
                  <a:srgbClr val="0000FF"/>
                </a:solidFill>
              </a:rPr>
              <a:t>PPrun</a:t>
            </a:r>
            <a:r>
              <a:rPr lang="en-US" dirty="0"/>
              <a:t> generates speech from text using the Google Cloud Voice API.</a:t>
            </a:r>
            <a:endParaRPr lang="en-NL" dirty="0"/>
          </a:p>
          <a:p>
            <a:pPr marL="0" indent="0">
              <a:buNone/>
            </a:pPr>
            <a:r>
              <a:rPr lang="en-US" dirty="0">
                <a:solidFill>
                  <a:srgbClr val="0000FF"/>
                </a:solidFill>
              </a:rPr>
              <a:t>PPtrans</a:t>
            </a:r>
            <a:r>
              <a:rPr lang="en-US" dirty="0"/>
              <a:t> translates text using the Google Cloud Translate API.</a:t>
            </a:r>
          </a:p>
        </p:txBody>
      </p:sp>
    </p:spTree>
    <p:extLst>
      <p:ext uri="{BB962C8B-B14F-4D97-AF65-F5344CB8AC3E}">
        <p14:creationId xmlns:p14="http://schemas.microsoft.com/office/powerpoint/2010/main" val="88025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Prerequisites</a:t>
            </a:r>
            <a:endParaRPr lang="en-US" dirty="0"/>
          </a:p>
        </p:txBody>
      </p:sp>
      <p:sp>
        <p:nvSpPr>
          <p:cNvPr id="5" name="TextBox 4">
            <a:extLst>
              <a:ext uri="{FF2B5EF4-FFF2-40B4-BE49-F238E27FC236}">
                <a16:creationId xmlns:a16="http://schemas.microsoft.com/office/drawing/2014/main" id="{DF46C7D7-F4CA-3935-20FB-06D0A2E78743}"/>
              </a:ext>
            </a:extLst>
          </p:cNvPr>
          <p:cNvSpPr txBox="1"/>
          <p:nvPr/>
        </p:nvSpPr>
        <p:spPr>
          <a:xfrm>
            <a:off x="609600" y="1085518"/>
            <a:ext cx="10758056" cy="5416868"/>
          </a:xfrm>
          <a:prstGeom prst="rect">
            <a:avLst/>
          </a:prstGeom>
          <a:noFill/>
        </p:spPr>
        <p:txBody>
          <a:bodyPr wrap="square" rtlCol="0">
            <a:spAutoFit/>
          </a:bodyPr>
          <a:lstStyle/>
          <a:p>
            <a:pPr>
              <a:spcAft>
                <a:spcPts val="1200"/>
              </a:spcAft>
            </a:pPr>
            <a:r>
              <a:rPr lang="en-NL" sz="2800" dirty="0"/>
              <a:t>In order to run the tools you must have the following installed:</a:t>
            </a:r>
          </a:p>
          <a:p>
            <a:pPr marL="457200" indent="-457200">
              <a:buFont typeface="Arial" panose="020B0604020202020204" pitchFamily="34" charset="0"/>
              <a:buChar char="•"/>
            </a:pPr>
            <a:r>
              <a:rPr lang="en-NL" sz="2800" dirty="0"/>
              <a:t>Microsoft .NET 8 runtime</a:t>
            </a:r>
          </a:p>
          <a:p>
            <a:pPr marL="457200" indent="-457200">
              <a:buFont typeface="Arial" panose="020B0604020202020204" pitchFamily="34" charset="0"/>
              <a:buChar char="•"/>
            </a:pPr>
            <a:r>
              <a:rPr lang="en-NL" sz="2800" dirty="0"/>
              <a:t>Microsoft Office 365</a:t>
            </a:r>
          </a:p>
          <a:p>
            <a:pPr marL="457200" indent="-457200">
              <a:buFont typeface="Arial" panose="020B0604020202020204" pitchFamily="34" charset="0"/>
              <a:buChar char="•"/>
            </a:pPr>
            <a:r>
              <a:rPr lang="en-NL" sz="2800" dirty="0"/>
              <a:t>Google Cloud Console</a:t>
            </a:r>
          </a:p>
          <a:p>
            <a:pPr marL="457200" indent="-457200">
              <a:buFont typeface="Arial" panose="020B0604020202020204" pitchFamily="34" charset="0"/>
              <a:buChar char="•"/>
            </a:pPr>
            <a:r>
              <a:rPr lang="en-NL" sz="2800" dirty="0"/>
              <a:t>Hardware Screen Recorder</a:t>
            </a:r>
          </a:p>
          <a:p>
            <a:pPr marL="457200" indent="-457200">
              <a:buFont typeface="Arial" panose="020B0604020202020204" pitchFamily="34" charset="0"/>
              <a:buChar char="•"/>
            </a:pPr>
            <a:r>
              <a:rPr lang="en-NL" sz="2800" dirty="0"/>
              <a:t>Dual Monitor Setup</a:t>
            </a:r>
          </a:p>
          <a:p>
            <a:pPr marL="457200" indent="-457200">
              <a:buFont typeface="Arial" panose="020B0604020202020204" pitchFamily="34" charset="0"/>
              <a:buChar char="•"/>
            </a:pPr>
            <a:r>
              <a:rPr lang="en-NL" sz="2800" dirty="0"/>
              <a:t>Video Editor Software</a:t>
            </a:r>
          </a:p>
          <a:p>
            <a:endParaRPr lang="en-NL" sz="2800" dirty="0"/>
          </a:p>
          <a:p>
            <a:r>
              <a:rPr lang="en-NL" sz="2800" dirty="0"/>
              <a:t>A Google account is required for calling the Google APIs. The </a:t>
            </a:r>
            <a:r>
              <a:rPr lang="en-NL" sz="2800" dirty="0">
                <a:solidFill>
                  <a:srgbClr val="0000FF"/>
                </a:solidFill>
              </a:rPr>
              <a:t>PPrun</a:t>
            </a:r>
            <a:r>
              <a:rPr lang="en-NL" sz="2800" dirty="0"/>
              <a:t> and </a:t>
            </a:r>
            <a:r>
              <a:rPr lang="en-NL" sz="2800" dirty="0">
                <a:solidFill>
                  <a:srgbClr val="0000FF"/>
                </a:solidFill>
              </a:rPr>
              <a:t>PPtrans</a:t>
            </a:r>
            <a:r>
              <a:rPr lang="en-NL" sz="2800" dirty="0"/>
              <a:t> apps use the local ADC file for this purpose (Application Default Credentials) created with the Google Cloud Console. This is all very well documented on the Google Cloud website.</a:t>
            </a:r>
          </a:p>
        </p:txBody>
      </p:sp>
    </p:spTree>
    <p:extLst>
      <p:ext uri="{BB962C8B-B14F-4D97-AF65-F5344CB8AC3E}">
        <p14:creationId xmlns:p14="http://schemas.microsoft.com/office/powerpoint/2010/main" val="3848757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Excel Script File: Slides</a:t>
            </a:r>
            <a:endParaRPr lang="en-US" dirty="0"/>
          </a:p>
        </p:txBody>
      </p:sp>
      <p:pic>
        <p:nvPicPr>
          <p:cNvPr id="7" name="Picture 6">
            <a:extLst>
              <a:ext uri="{FF2B5EF4-FFF2-40B4-BE49-F238E27FC236}">
                <a16:creationId xmlns:a16="http://schemas.microsoft.com/office/drawing/2014/main" id="{565407F4-E7CC-7E89-C9C1-71E22F299043}"/>
              </a:ext>
            </a:extLst>
          </p:cNvPr>
          <p:cNvPicPr>
            <a:picLocks noChangeAspect="1"/>
          </p:cNvPicPr>
          <p:nvPr/>
        </p:nvPicPr>
        <p:blipFill>
          <a:blip r:embed="rId2"/>
          <a:stretch>
            <a:fillRect/>
          </a:stretch>
        </p:blipFill>
        <p:spPr>
          <a:xfrm>
            <a:off x="647124" y="6340606"/>
            <a:ext cx="10472951" cy="317052"/>
          </a:xfrm>
          <a:prstGeom prst="rect">
            <a:avLst/>
          </a:prstGeom>
        </p:spPr>
      </p:pic>
      <p:pic>
        <p:nvPicPr>
          <p:cNvPr id="9" name="Picture 8">
            <a:extLst>
              <a:ext uri="{FF2B5EF4-FFF2-40B4-BE49-F238E27FC236}">
                <a16:creationId xmlns:a16="http://schemas.microsoft.com/office/drawing/2014/main" id="{8E4757BC-2068-EC70-1AC8-914D63DA3C1D}"/>
              </a:ext>
            </a:extLst>
          </p:cNvPr>
          <p:cNvPicPr>
            <a:picLocks noChangeAspect="1"/>
          </p:cNvPicPr>
          <p:nvPr/>
        </p:nvPicPr>
        <p:blipFill>
          <a:blip r:embed="rId3"/>
          <a:stretch>
            <a:fillRect/>
          </a:stretch>
        </p:blipFill>
        <p:spPr>
          <a:xfrm>
            <a:off x="609600" y="3063488"/>
            <a:ext cx="10548000" cy="3006410"/>
          </a:xfrm>
          <a:prstGeom prst="rect">
            <a:avLst/>
          </a:prstGeom>
        </p:spPr>
      </p:pic>
      <p:sp>
        <p:nvSpPr>
          <p:cNvPr id="10" name="TextBox 9">
            <a:extLst>
              <a:ext uri="{FF2B5EF4-FFF2-40B4-BE49-F238E27FC236}">
                <a16:creationId xmlns:a16="http://schemas.microsoft.com/office/drawing/2014/main" id="{FA59CE1B-46F8-BCD4-D596-27AFCF203071}"/>
              </a:ext>
            </a:extLst>
          </p:cNvPr>
          <p:cNvSpPr txBox="1"/>
          <p:nvPr/>
        </p:nvSpPr>
        <p:spPr>
          <a:xfrm>
            <a:off x="609600" y="1046048"/>
            <a:ext cx="10758056" cy="1107996"/>
          </a:xfrm>
          <a:prstGeom prst="rect">
            <a:avLst/>
          </a:prstGeom>
          <a:noFill/>
        </p:spPr>
        <p:txBody>
          <a:bodyPr wrap="square" rtlCol="0">
            <a:spAutoFit/>
          </a:bodyPr>
          <a:lstStyle/>
          <a:p>
            <a:pPr algn="just"/>
            <a:r>
              <a:rPr lang="en-NL" sz="2200" dirty="0"/>
              <a:t>The script for each slide is stored in a separate worksheet. Each sheet contains two columns. The </a:t>
            </a:r>
            <a:r>
              <a:rPr lang="en-NL" sz="2200" dirty="0">
                <a:solidFill>
                  <a:srgbClr val="0000FF"/>
                </a:solidFill>
              </a:rPr>
              <a:t>Delay</a:t>
            </a:r>
            <a:r>
              <a:rPr lang="en-NL" sz="2200" dirty="0"/>
              <a:t> column contains a pause in milliseconds before executing the command stored in the </a:t>
            </a:r>
            <a:r>
              <a:rPr lang="en-NL" sz="2200" dirty="0">
                <a:solidFill>
                  <a:srgbClr val="0000FF"/>
                </a:solidFill>
              </a:rPr>
              <a:t>Argument</a:t>
            </a:r>
            <a:r>
              <a:rPr lang="en-NL" sz="2200" dirty="0"/>
              <a:t> column. The argument column can contain a text to be spoken or a command. </a:t>
            </a:r>
          </a:p>
        </p:txBody>
      </p:sp>
      <p:sp>
        <p:nvSpPr>
          <p:cNvPr id="2" name="TextBox 1">
            <a:extLst>
              <a:ext uri="{FF2B5EF4-FFF2-40B4-BE49-F238E27FC236}">
                <a16:creationId xmlns:a16="http://schemas.microsoft.com/office/drawing/2014/main" id="{05BFA240-4E8D-53AD-321A-D71B6BD2FC08}"/>
              </a:ext>
            </a:extLst>
          </p:cNvPr>
          <p:cNvSpPr txBox="1"/>
          <p:nvPr/>
        </p:nvSpPr>
        <p:spPr>
          <a:xfrm>
            <a:off x="647124" y="1978659"/>
            <a:ext cx="10758056" cy="769441"/>
          </a:xfrm>
          <a:prstGeom prst="rect">
            <a:avLst/>
          </a:prstGeom>
          <a:noFill/>
        </p:spPr>
        <p:txBody>
          <a:bodyPr wrap="square" rtlCol="0">
            <a:spAutoFit/>
          </a:bodyPr>
          <a:lstStyle/>
          <a:p>
            <a:pPr algn="just"/>
            <a:endParaRPr lang="en-NL" sz="2200" dirty="0"/>
          </a:p>
          <a:p>
            <a:pPr algn="just"/>
            <a:r>
              <a:rPr lang="en-NL" sz="2200" dirty="0">
                <a:solidFill>
                  <a:srgbClr val="0000FF"/>
                </a:solidFill>
              </a:rPr>
              <a:t>#</a:t>
            </a:r>
            <a:r>
              <a:rPr lang="en-NL" sz="2200" dirty="0"/>
              <a:t> = Click		</a:t>
            </a:r>
            <a:r>
              <a:rPr lang="en-NL" sz="2200" dirty="0">
                <a:solidFill>
                  <a:srgbClr val="0000FF"/>
                </a:solidFill>
              </a:rPr>
              <a:t>@</a:t>
            </a:r>
            <a:r>
              <a:rPr lang="en-NL" sz="2200" dirty="0"/>
              <a:t> = Pause		</a:t>
            </a:r>
            <a:r>
              <a:rPr lang="en-NL" sz="2200" dirty="0">
                <a:solidFill>
                  <a:srgbClr val="0000FF"/>
                </a:solidFill>
              </a:rPr>
              <a:t>~</a:t>
            </a:r>
            <a:r>
              <a:rPr lang="en-NL" sz="2200" dirty="0"/>
              <a:t> = Stop		</a:t>
            </a:r>
            <a:r>
              <a:rPr lang="en-NL" sz="2200" i="1" dirty="0">
                <a:solidFill>
                  <a:srgbClr val="0000FF"/>
                </a:solidFill>
              </a:rPr>
              <a:t>Text</a:t>
            </a:r>
            <a:r>
              <a:rPr lang="en-NL" sz="2200" dirty="0"/>
              <a:t> = Speak</a:t>
            </a:r>
          </a:p>
        </p:txBody>
      </p:sp>
    </p:spTree>
    <p:extLst>
      <p:ext uri="{BB962C8B-B14F-4D97-AF65-F5344CB8AC3E}">
        <p14:creationId xmlns:p14="http://schemas.microsoft.com/office/powerpoint/2010/main" val="25965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Excel Script File: Settings</a:t>
            </a:r>
            <a:endParaRPr lang="en-US" dirty="0"/>
          </a:p>
        </p:txBody>
      </p:sp>
      <p:sp>
        <p:nvSpPr>
          <p:cNvPr id="10" name="TextBox 9">
            <a:extLst>
              <a:ext uri="{FF2B5EF4-FFF2-40B4-BE49-F238E27FC236}">
                <a16:creationId xmlns:a16="http://schemas.microsoft.com/office/drawing/2014/main" id="{FA59CE1B-46F8-BCD4-D596-27AFCF203071}"/>
              </a:ext>
            </a:extLst>
          </p:cNvPr>
          <p:cNvSpPr txBox="1"/>
          <p:nvPr/>
        </p:nvSpPr>
        <p:spPr>
          <a:xfrm>
            <a:off x="5150899" y="1129251"/>
            <a:ext cx="6288969" cy="1107996"/>
          </a:xfrm>
          <a:prstGeom prst="rect">
            <a:avLst/>
          </a:prstGeom>
          <a:noFill/>
        </p:spPr>
        <p:txBody>
          <a:bodyPr wrap="square" rtlCol="0">
            <a:spAutoFit/>
          </a:bodyPr>
          <a:lstStyle/>
          <a:p>
            <a:pPr algn="just"/>
            <a:r>
              <a:rPr lang="en-NL" sz="2200" dirty="0"/>
              <a:t>The Google AI voice for a specific language is selected in the </a:t>
            </a:r>
            <a:r>
              <a:rPr lang="en-NL" sz="2200" dirty="0">
                <a:solidFill>
                  <a:srgbClr val="0000FF"/>
                </a:solidFill>
              </a:rPr>
              <a:t>Settings</a:t>
            </a:r>
            <a:r>
              <a:rPr lang="en-NL" sz="2200" dirty="0"/>
              <a:t> sheet. Here you can also specify the speech settings like  </a:t>
            </a:r>
            <a:r>
              <a:rPr lang="en-NL" sz="2200" dirty="0">
                <a:solidFill>
                  <a:srgbClr val="0000FF"/>
                </a:solidFill>
              </a:rPr>
              <a:t>Gain</a:t>
            </a:r>
            <a:r>
              <a:rPr lang="en-NL" sz="2200" dirty="0"/>
              <a:t>, </a:t>
            </a:r>
            <a:r>
              <a:rPr lang="en-NL" sz="2200" dirty="0">
                <a:solidFill>
                  <a:srgbClr val="0000FF"/>
                </a:solidFill>
              </a:rPr>
              <a:t>Pitch</a:t>
            </a:r>
            <a:r>
              <a:rPr lang="en-NL" sz="2200" dirty="0"/>
              <a:t> and </a:t>
            </a:r>
            <a:r>
              <a:rPr lang="en-NL" sz="2200" dirty="0">
                <a:solidFill>
                  <a:srgbClr val="0000FF"/>
                </a:solidFill>
              </a:rPr>
              <a:t>Rate</a:t>
            </a:r>
            <a:r>
              <a:rPr lang="en-NL" sz="2200" dirty="0"/>
              <a:t>.</a:t>
            </a:r>
          </a:p>
        </p:txBody>
      </p:sp>
      <p:pic>
        <p:nvPicPr>
          <p:cNvPr id="3" name="Picture 2">
            <a:extLst>
              <a:ext uri="{FF2B5EF4-FFF2-40B4-BE49-F238E27FC236}">
                <a16:creationId xmlns:a16="http://schemas.microsoft.com/office/drawing/2014/main" id="{EE1EA9D6-8FD6-9681-4B63-376374993177}"/>
              </a:ext>
            </a:extLst>
          </p:cNvPr>
          <p:cNvPicPr>
            <a:picLocks noChangeAspect="1"/>
          </p:cNvPicPr>
          <p:nvPr/>
        </p:nvPicPr>
        <p:blipFill>
          <a:blip r:embed="rId2"/>
          <a:stretch>
            <a:fillRect/>
          </a:stretch>
        </p:blipFill>
        <p:spPr>
          <a:xfrm>
            <a:off x="609600" y="5970780"/>
            <a:ext cx="10488775" cy="346568"/>
          </a:xfrm>
          <a:prstGeom prst="rect">
            <a:avLst/>
          </a:prstGeom>
        </p:spPr>
      </p:pic>
      <p:pic>
        <p:nvPicPr>
          <p:cNvPr id="5" name="Picture 4">
            <a:extLst>
              <a:ext uri="{FF2B5EF4-FFF2-40B4-BE49-F238E27FC236}">
                <a16:creationId xmlns:a16="http://schemas.microsoft.com/office/drawing/2014/main" id="{D7B70EDB-700F-618B-A9A2-2D08DBE9DC99}"/>
              </a:ext>
            </a:extLst>
          </p:cNvPr>
          <p:cNvPicPr>
            <a:picLocks noChangeAspect="1"/>
          </p:cNvPicPr>
          <p:nvPr/>
        </p:nvPicPr>
        <p:blipFill>
          <a:blip r:embed="rId3"/>
          <a:stretch>
            <a:fillRect/>
          </a:stretch>
        </p:blipFill>
        <p:spPr>
          <a:xfrm>
            <a:off x="609600" y="1243161"/>
            <a:ext cx="4343948" cy="4542718"/>
          </a:xfrm>
          <a:prstGeom prst="rect">
            <a:avLst/>
          </a:prstGeom>
        </p:spPr>
      </p:pic>
      <p:sp>
        <p:nvSpPr>
          <p:cNvPr id="2" name="TextBox 1">
            <a:extLst>
              <a:ext uri="{FF2B5EF4-FFF2-40B4-BE49-F238E27FC236}">
                <a16:creationId xmlns:a16="http://schemas.microsoft.com/office/drawing/2014/main" id="{F2CB71E9-30D7-BC50-968A-FB3E62930400}"/>
              </a:ext>
            </a:extLst>
          </p:cNvPr>
          <p:cNvSpPr txBox="1"/>
          <p:nvPr/>
        </p:nvSpPr>
        <p:spPr>
          <a:xfrm>
            <a:off x="5150899" y="2529786"/>
            <a:ext cx="6288969" cy="1107996"/>
          </a:xfrm>
          <a:prstGeom prst="rect">
            <a:avLst/>
          </a:prstGeom>
          <a:noFill/>
        </p:spPr>
        <p:txBody>
          <a:bodyPr wrap="square" rtlCol="0">
            <a:spAutoFit/>
          </a:bodyPr>
          <a:lstStyle/>
          <a:p>
            <a:pPr algn="just"/>
            <a:r>
              <a:rPr lang="en-NL" sz="2200" dirty="0"/>
              <a:t>You can also control which slides must be shown using the </a:t>
            </a:r>
            <a:r>
              <a:rPr lang="en-NL" sz="2200" dirty="0">
                <a:solidFill>
                  <a:srgbClr val="0000FF"/>
                </a:solidFill>
              </a:rPr>
              <a:t>First</a:t>
            </a:r>
            <a:r>
              <a:rPr lang="en-NL" sz="2200" dirty="0"/>
              <a:t> and </a:t>
            </a:r>
            <a:r>
              <a:rPr lang="en-NL" sz="2200" dirty="0">
                <a:solidFill>
                  <a:srgbClr val="0000FF"/>
                </a:solidFill>
              </a:rPr>
              <a:t>Last</a:t>
            </a:r>
            <a:r>
              <a:rPr lang="en-NL" sz="2200" dirty="0"/>
              <a:t> settings. These settings are typically used in the creation phase of the script.</a:t>
            </a:r>
          </a:p>
        </p:txBody>
      </p:sp>
      <p:sp>
        <p:nvSpPr>
          <p:cNvPr id="4" name="TextBox 3">
            <a:extLst>
              <a:ext uri="{FF2B5EF4-FFF2-40B4-BE49-F238E27FC236}">
                <a16:creationId xmlns:a16="http://schemas.microsoft.com/office/drawing/2014/main" id="{2CF49C80-1C38-6C89-FA75-BEFA0433B5CD}"/>
              </a:ext>
            </a:extLst>
          </p:cNvPr>
          <p:cNvSpPr txBox="1"/>
          <p:nvPr/>
        </p:nvSpPr>
        <p:spPr>
          <a:xfrm>
            <a:off x="5150899" y="3930321"/>
            <a:ext cx="6288969" cy="1446550"/>
          </a:xfrm>
          <a:prstGeom prst="rect">
            <a:avLst/>
          </a:prstGeom>
          <a:noFill/>
        </p:spPr>
        <p:txBody>
          <a:bodyPr wrap="square" rtlCol="0">
            <a:spAutoFit/>
          </a:bodyPr>
          <a:lstStyle/>
          <a:p>
            <a:pPr algn="just"/>
            <a:r>
              <a:rPr lang="en-NL" sz="2200" dirty="0"/>
              <a:t>Please note that Google supports 3 different classes of voices, all with different request limits. Avoid using the </a:t>
            </a:r>
            <a:r>
              <a:rPr lang="en-NL" sz="2200" dirty="0">
                <a:solidFill>
                  <a:srgbClr val="0000FF"/>
                </a:solidFill>
              </a:rPr>
              <a:t>Journey</a:t>
            </a:r>
            <a:r>
              <a:rPr lang="en-NL" sz="2200" dirty="0"/>
              <a:t> class of voices because the request limit rate is simply too low for practical application.</a:t>
            </a:r>
          </a:p>
        </p:txBody>
      </p:sp>
      <p:sp>
        <p:nvSpPr>
          <p:cNvPr id="7" name="Rectangle 6">
            <a:extLst>
              <a:ext uri="{FF2B5EF4-FFF2-40B4-BE49-F238E27FC236}">
                <a16:creationId xmlns:a16="http://schemas.microsoft.com/office/drawing/2014/main" id="{E3333C51-202B-128C-C536-160B52BD9DF4}"/>
              </a:ext>
            </a:extLst>
          </p:cNvPr>
          <p:cNvSpPr/>
          <p:nvPr/>
        </p:nvSpPr>
        <p:spPr>
          <a:xfrm>
            <a:off x="811478" y="1785937"/>
            <a:ext cx="1629163" cy="633413"/>
          </a:xfrm>
          <a:prstGeom prst="rect">
            <a:avLst/>
          </a:prstGeom>
          <a:solidFill>
            <a:srgbClr val="FFFF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1163440-C093-7D2D-A83E-C5AE80B5BE20}"/>
              </a:ext>
            </a:extLst>
          </p:cNvPr>
          <p:cNvSpPr/>
          <p:nvPr/>
        </p:nvSpPr>
        <p:spPr>
          <a:xfrm>
            <a:off x="811478" y="2566989"/>
            <a:ext cx="1629163" cy="323850"/>
          </a:xfrm>
          <a:prstGeom prst="rect">
            <a:avLst/>
          </a:prstGeom>
          <a:solidFill>
            <a:srgbClr val="FFFF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37D81A-7845-9EBA-E415-BFB9B1FF9CB1}"/>
              </a:ext>
            </a:extLst>
          </p:cNvPr>
          <p:cNvSpPr/>
          <p:nvPr/>
        </p:nvSpPr>
        <p:spPr>
          <a:xfrm>
            <a:off x="811478" y="4617243"/>
            <a:ext cx="3065197" cy="473869"/>
          </a:xfrm>
          <a:prstGeom prst="rect">
            <a:avLst/>
          </a:prstGeom>
          <a:solidFill>
            <a:srgbClr val="FFFF00">
              <a:alpha val="4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579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 calcmode="lin" valueType="num">
                                      <p:cBhvr additive="base">
                                        <p:cTn id="9" dur="500" fill="hold"/>
                                        <p:tgtEl>
                                          <p:spTgt spid="7"/>
                                        </p:tgtEl>
                                        <p:attrNameLst>
                                          <p:attrName>ppt_x</p:attrName>
                                        </p:attrNameLst>
                                      </p:cBhvr>
                                      <p:tavLst>
                                        <p:tav tm="0">
                                          <p:val>
                                            <p:strVal val="#ppt_x"/>
                                          </p:val>
                                        </p:tav>
                                        <p:tav tm="100000">
                                          <p:val>
                                            <p:strVal val="#ppt_x"/>
                                          </p:val>
                                        </p:tav>
                                      </p:tavLst>
                                    </p:anim>
                                    <p:anim calcmode="lin" valueType="num">
                                      <p:cBhvr additive="base">
                                        <p:cTn id="1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xit" presetSubtype="8" fill="hold" grpId="1" nodeType="withEffect">
                                  <p:stCondLst>
                                    <p:cond delay="0"/>
                                  </p:stCondLst>
                                  <p:childTnLst>
                                    <p:anim calcmode="lin" valueType="num">
                                      <p:cBhvr additive="base">
                                        <p:cTn id="20" dur="500"/>
                                        <p:tgtEl>
                                          <p:spTgt spid="7"/>
                                        </p:tgtEl>
                                        <p:attrNameLst>
                                          <p:attrName>ppt_x</p:attrName>
                                        </p:attrNameLst>
                                      </p:cBhvr>
                                      <p:tavLst>
                                        <p:tav tm="0">
                                          <p:val>
                                            <p:strVal val="ppt_x"/>
                                          </p:val>
                                        </p:tav>
                                        <p:tav tm="100000">
                                          <p:val>
                                            <p:strVal val="0-ppt_w/2"/>
                                          </p:val>
                                        </p:tav>
                                      </p:tavLst>
                                    </p:anim>
                                    <p:anim calcmode="lin" valueType="num">
                                      <p:cBhvr additive="base">
                                        <p:cTn id="21" dur="500"/>
                                        <p:tgtEl>
                                          <p:spTgt spid="7"/>
                                        </p:tgtEl>
                                        <p:attrNameLst>
                                          <p:attrName>ppt_y</p:attrName>
                                        </p:attrNameLst>
                                      </p:cBhvr>
                                      <p:tavLst>
                                        <p:tav tm="0">
                                          <p:val>
                                            <p:strVal val="ppt_y"/>
                                          </p:val>
                                        </p:tav>
                                        <p:tav tm="100000">
                                          <p:val>
                                            <p:strVal val="ppt_y"/>
                                          </p:val>
                                        </p:tav>
                                      </p:tavLst>
                                    </p:anim>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xit" presetSubtype="8" fill="hold" grpId="1" nodeType="withEffect">
                                  <p:stCondLst>
                                    <p:cond delay="0"/>
                                  </p:stCondLst>
                                  <p:childTnLst>
                                    <p:anim calcmode="lin" valueType="num">
                                      <p:cBhvr additive="base">
                                        <p:cTn id="32" dur="500"/>
                                        <p:tgtEl>
                                          <p:spTgt spid="8"/>
                                        </p:tgtEl>
                                        <p:attrNameLst>
                                          <p:attrName>ppt_x</p:attrName>
                                        </p:attrNameLst>
                                      </p:cBhvr>
                                      <p:tavLst>
                                        <p:tav tm="0">
                                          <p:val>
                                            <p:strVal val="ppt_x"/>
                                          </p:val>
                                        </p:tav>
                                        <p:tav tm="100000">
                                          <p:val>
                                            <p:strVal val="0-ppt_w/2"/>
                                          </p:val>
                                        </p:tav>
                                      </p:tavLst>
                                    </p:anim>
                                    <p:anim calcmode="lin" valueType="num">
                                      <p:cBhvr additive="base">
                                        <p:cTn id="33" dur="500"/>
                                        <p:tgtEl>
                                          <p:spTgt spid="8"/>
                                        </p:tgtEl>
                                        <p:attrNameLst>
                                          <p:attrName>ppt_y</p:attrName>
                                        </p:attrNameLst>
                                      </p:cBhvr>
                                      <p:tavLst>
                                        <p:tav tm="0">
                                          <p:val>
                                            <p:strVal val="ppt_y"/>
                                          </p:val>
                                        </p:tav>
                                        <p:tav tm="100000">
                                          <p:val>
                                            <p:strVal val="ppt_y"/>
                                          </p:val>
                                        </p:tav>
                                      </p:tavLst>
                                    </p:anim>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xit" presetSubtype="8" fill="hold" grpId="1" nodeType="clickEffect">
                                  <p:stCondLst>
                                    <p:cond delay="0"/>
                                  </p:stCondLst>
                                  <p:childTnLst>
                                    <p:anim calcmode="lin" valueType="num">
                                      <p:cBhvr additive="base">
                                        <p:cTn id="38" dur="500"/>
                                        <p:tgtEl>
                                          <p:spTgt spid="9"/>
                                        </p:tgtEl>
                                        <p:attrNameLst>
                                          <p:attrName>ppt_x</p:attrName>
                                        </p:attrNameLst>
                                      </p:cBhvr>
                                      <p:tavLst>
                                        <p:tav tm="0">
                                          <p:val>
                                            <p:strVal val="ppt_x"/>
                                          </p:val>
                                        </p:tav>
                                        <p:tav tm="100000">
                                          <p:val>
                                            <p:strVal val="0-ppt_w/2"/>
                                          </p:val>
                                        </p:tav>
                                      </p:tavLst>
                                    </p:anim>
                                    <p:anim calcmode="lin" valueType="num">
                                      <p:cBhvr additive="base">
                                        <p:cTn id="39" dur="500"/>
                                        <p:tgtEl>
                                          <p:spTgt spid="9"/>
                                        </p:tgtEl>
                                        <p:attrNameLst>
                                          <p:attrName>ppt_y</p:attrName>
                                        </p:attrNameLst>
                                      </p:cBhvr>
                                      <p:tavLst>
                                        <p:tav tm="0">
                                          <p:val>
                                            <p:strVal val="ppt_y"/>
                                          </p:val>
                                        </p:tav>
                                        <p:tav tm="100000">
                                          <p:val>
                                            <p:strVal val="ppt_y"/>
                                          </p:val>
                                        </p:tav>
                                      </p:tavLst>
                                    </p:anim>
                                    <p:set>
                                      <p:cBhvr>
                                        <p:cTn id="4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4" grpId="0"/>
      <p:bldP spid="7" grpId="0" animBg="1"/>
      <p:bldP spid="7" grpId="1" animBg="1"/>
      <p:bldP spid="8" grpId="0" animBg="1"/>
      <p:bldP spid="8" grpId="1" animBg="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9517A-9F92-2789-4333-88E0BEB998C1}"/>
              </a:ext>
            </a:extLst>
          </p:cNvPr>
          <p:cNvSpPr>
            <a:spLocks noGrp="1"/>
          </p:cNvSpPr>
          <p:nvPr>
            <p:ph type="title"/>
          </p:nvPr>
        </p:nvSpPr>
        <p:spPr/>
        <p:txBody>
          <a:bodyPr>
            <a:normAutofit fontScale="90000"/>
          </a:bodyPr>
          <a:lstStyle/>
          <a:p>
            <a:r>
              <a:rPr lang="en-NL" dirty="0"/>
              <a:t>Excel Script File: Execution</a:t>
            </a:r>
            <a:endParaRPr lang="en-US" dirty="0"/>
          </a:p>
        </p:txBody>
      </p:sp>
      <p:sp>
        <p:nvSpPr>
          <p:cNvPr id="10" name="TextBox 9">
            <a:extLst>
              <a:ext uri="{FF2B5EF4-FFF2-40B4-BE49-F238E27FC236}">
                <a16:creationId xmlns:a16="http://schemas.microsoft.com/office/drawing/2014/main" id="{FA59CE1B-46F8-BCD4-D596-27AFCF203071}"/>
              </a:ext>
            </a:extLst>
          </p:cNvPr>
          <p:cNvSpPr txBox="1"/>
          <p:nvPr/>
        </p:nvSpPr>
        <p:spPr>
          <a:xfrm>
            <a:off x="609600" y="1010902"/>
            <a:ext cx="10764482" cy="3154710"/>
          </a:xfrm>
          <a:prstGeom prst="rect">
            <a:avLst/>
          </a:prstGeom>
          <a:noFill/>
        </p:spPr>
        <p:txBody>
          <a:bodyPr wrap="square" rtlCol="0">
            <a:spAutoFit/>
          </a:bodyPr>
          <a:lstStyle/>
          <a:p>
            <a:pPr algn="just">
              <a:spcAft>
                <a:spcPts val="1200"/>
              </a:spcAft>
            </a:pPr>
            <a:r>
              <a:rPr lang="en-NL" sz="2100" dirty="0"/>
              <a:t>The Excel presentation script and the PowerPoint presentation must have the same name and should be in the same directory. Also copy the PPrun.exe file into this directory. You are all set if your folder contains the following three files.</a:t>
            </a:r>
          </a:p>
          <a:p>
            <a:pPr marL="342900" indent="-342900" algn="just">
              <a:buFont typeface="Wingdings" panose="05000000000000000000" pitchFamily="2" charset="2"/>
              <a:buChar char="ü"/>
            </a:pPr>
            <a:r>
              <a:rPr lang="en-NL" sz="2100" dirty="0"/>
              <a:t>Script		: </a:t>
            </a:r>
            <a:r>
              <a:rPr lang="en-NL" sz="2100" dirty="0">
                <a:solidFill>
                  <a:srgbClr val="0000FF"/>
                </a:solidFill>
              </a:rPr>
              <a:t>Demo</a:t>
            </a:r>
            <a:r>
              <a:rPr lang="en-NL" sz="2100" dirty="0"/>
              <a:t>.xlsx</a:t>
            </a:r>
          </a:p>
          <a:p>
            <a:pPr marL="342900" indent="-342900" algn="just">
              <a:buFont typeface="Wingdings" panose="05000000000000000000" pitchFamily="2" charset="2"/>
              <a:buChar char="ü"/>
            </a:pPr>
            <a:r>
              <a:rPr lang="en-NL" sz="2100" dirty="0"/>
              <a:t>Presentation		: </a:t>
            </a:r>
            <a:r>
              <a:rPr lang="en-NL" sz="2100" dirty="0">
                <a:solidFill>
                  <a:srgbClr val="0000FF"/>
                </a:solidFill>
              </a:rPr>
              <a:t>Demo</a:t>
            </a:r>
            <a:r>
              <a:rPr lang="en-NL" sz="2100" dirty="0"/>
              <a:t>.pptx</a:t>
            </a:r>
          </a:p>
          <a:p>
            <a:pPr marL="342900" indent="-342900" algn="just">
              <a:buFont typeface="Wingdings" panose="05000000000000000000" pitchFamily="2" charset="2"/>
              <a:buChar char="ü"/>
            </a:pPr>
            <a:r>
              <a:rPr lang="en-NL" sz="2100" dirty="0"/>
              <a:t>Tool			: </a:t>
            </a:r>
            <a:r>
              <a:rPr lang="en-NL" sz="2100" dirty="0">
                <a:solidFill>
                  <a:srgbClr val="0000FF"/>
                </a:solidFill>
              </a:rPr>
              <a:t>PPrun</a:t>
            </a:r>
            <a:r>
              <a:rPr lang="en-NL" sz="2100" dirty="0"/>
              <a:t>.exe</a:t>
            </a:r>
          </a:p>
          <a:p>
            <a:pPr algn="just"/>
            <a:endParaRPr lang="en-NL" sz="2100" dirty="0"/>
          </a:p>
          <a:p>
            <a:pPr algn="just"/>
            <a:r>
              <a:rPr lang="en-NL" sz="2100" dirty="0"/>
              <a:t>Open a command prompt in this folder and issue the following command assuming all files are contained in a directory called </a:t>
            </a:r>
            <a:r>
              <a:rPr lang="en-NL" sz="2100" dirty="0">
                <a:solidFill>
                  <a:srgbClr val="0000FF"/>
                </a:solidFill>
              </a:rPr>
              <a:t>Work</a:t>
            </a:r>
            <a:r>
              <a:rPr lang="en-NL" sz="2100" dirty="0"/>
              <a:t>. </a:t>
            </a:r>
          </a:p>
        </p:txBody>
      </p:sp>
      <p:pic>
        <p:nvPicPr>
          <p:cNvPr id="4" name="Picture 3">
            <a:extLst>
              <a:ext uri="{FF2B5EF4-FFF2-40B4-BE49-F238E27FC236}">
                <a16:creationId xmlns:a16="http://schemas.microsoft.com/office/drawing/2014/main" id="{C7DFA3A7-BE12-473B-BC5D-346AA3DCC917}"/>
              </a:ext>
            </a:extLst>
          </p:cNvPr>
          <p:cNvPicPr>
            <a:picLocks noChangeAspect="1"/>
          </p:cNvPicPr>
          <p:nvPr/>
        </p:nvPicPr>
        <p:blipFill>
          <a:blip r:embed="rId2"/>
          <a:stretch>
            <a:fillRect/>
          </a:stretch>
        </p:blipFill>
        <p:spPr>
          <a:xfrm>
            <a:off x="679564" y="4165612"/>
            <a:ext cx="10832871" cy="1399032"/>
          </a:xfrm>
          <a:prstGeom prst="rect">
            <a:avLst/>
          </a:prstGeom>
        </p:spPr>
      </p:pic>
      <p:sp>
        <p:nvSpPr>
          <p:cNvPr id="2" name="TextBox 1">
            <a:extLst>
              <a:ext uri="{FF2B5EF4-FFF2-40B4-BE49-F238E27FC236}">
                <a16:creationId xmlns:a16="http://schemas.microsoft.com/office/drawing/2014/main" id="{4FCB6D71-FD43-ED55-2A1B-9AE3C0314801}"/>
              </a:ext>
            </a:extLst>
          </p:cNvPr>
          <p:cNvSpPr txBox="1"/>
          <p:nvPr/>
        </p:nvSpPr>
        <p:spPr>
          <a:xfrm>
            <a:off x="609600" y="5626103"/>
            <a:ext cx="10764482" cy="1061829"/>
          </a:xfrm>
          <a:prstGeom prst="rect">
            <a:avLst/>
          </a:prstGeom>
          <a:noFill/>
        </p:spPr>
        <p:txBody>
          <a:bodyPr wrap="square" rtlCol="0">
            <a:spAutoFit/>
          </a:bodyPr>
          <a:lstStyle/>
          <a:p>
            <a:pPr algn="just">
              <a:spcAft>
                <a:spcPts val="1200"/>
              </a:spcAft>
            </a:pPr>
            <a:r>
              <a:rPr lang="en-US" sz="2100" dirty="0"/>
              <a:t>You will receive spoken instructions</a:t>
            </a:r>
            <a:r>
              <a:rPr lang="en-NL" sz="2100" dirty="0"/>
              <a:t> on how</a:t>
            </a:r>
            <a:r>
              <a:rPr lang="en-US" sz="2100" dirty="0"/>
              <a:t> to continue</a:t>
            </a:r>
            <a:r>
              <a:rPr lang="en-NL" sz="2100" dirty="0"/>
              <a:t>. Pause the presentation with the spacebar or abort using the escape key. Make sure the console window has the focus when using these keys.</a:t>
            </a:r>
          </a:p>
        </p:txBody>
      </p:sp>
    </p:spTree>
    <p:extLst>
      <p:ext uri="{BB962C8B-B14F-4D97-AF65-F5344CB8AC3E}">
        <p14:creationId xmlns:p14="http://schemas.microsoft.com/office/powerpoint/2010/main" val="191896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par>
                          <p:cTn id="23" fill="hold">
                            <p:stCondLst>
                              <p:cond delay="0"/>
                            </p:stCondLst>
                            <p:childTnLst>
                              <p:par>
                                <p:cTn id="24" presetID="2" presetClass="entr" presetSubtype="4"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8F0F4-2484-C4EB-FF2B-1DDB638232B9}"/>
              </a:ext>
            </a:extLst>
          </p:cNvPr>
          <p:cNvSpPr>
            <a:spLocks noGrp="1"/>
          </p:cNvSpPr>
          <p:nvPr>
            <p:ph type="title"/>
          </p:nvPr>
        </p:nvSpPr>
        <p:spPr/>
        <p:txBody>
          <a:bodyPr>
            <a:normAutofit fontScale="90000"/>
          </a:bodyPr>
          <a:lstStyle/>
          <a:p>
            <a:r>
              <a:rPr lang="en-NL" dirty="0"/>
              <a:t>Screen Recording</a:t>
            </a:r>
            <a:endParaRPr lang="en-US" dirty="0"/>
          </a:p>
        </p:txBody>
      </p:sp>
      <p:sp>
        <p:nvSpPr>
          <p:cNvPr id="3" name="Content Placeholder 2">
            <a:extLst>
              <a:ext uri="{FF2B5EF4-FFF2-40B4-BE49-F238E27FC236}">
                <a16:creationId xmlns:a16="http://schemas.microsoft.com/office/drawing/2014/main" id="{DE94D1F7-D243-AD0D-3AD5-299DF44675D2}"/>
              </a:ext>
            </a:extLst>
          </p:cNvPr>
          <p:cNvSpPr>
            <a:spLocks noGrp="1"/>
          </p:cNvSpPr>
          <p:nvPr>
            <p:ph idx="1"/>
          </p:nvPr>
        </p:nvSpPr>
        <p:spPr>
          <a:xfrm>
            <a:off x="609600" y="1052736"/>
            <a:ext cx="10632915" cy="973417"/>
          </a:xfrm>
        </p:spPr>
        <p:txBody>
          <a:bodyPr/>
          <a:lstStyle/>
          <a:p>
            <a:pPr marL="0" indent="0" algn="just">
              <a:buNone/>
            </a:pPr>
            <a:r>
              <a:rPr lang="en-NL" dirty="0"/>
              <a:t>You can record the screen using software like </a:t>
            </a:r>
            <a:r>
              <a:rPr lang="en-NL" dirty="0" err="1"/>
              <a:t>Overwolf</a:t>
            </a:r>
            <a:r>
              <a:rPr lang="en-NL" dirty="0"/>
              <a:t> or </a:t>
            </a:r>
            <a:r>
              <a:rPr lang="en-NL" dirty="0" err="1"/>
              <a:t>ShadowPlay</a:t>
            </a:r>
            <a:r>
              <a:rPr lang="en-NL" dirty="0"/>
              <a:t> that use the hardware of the graphics card (hardware acceleration).</a:t>
            </a:r>
          </a:p>
          <a:p>
            <a:pPr marL="0" indent="0" algn="just">
              <a:buNone/>
            </a:pPr>
            <a:endParaRPr lang="en-NL" dirty="0"/>
          </a:p>
        </p:txBody>
      </p:sp>
      <p:pic>
        <p:nvPicPr>
          <p:cNvPr id="4" name="Picture 3">
            <a:extLst>
              <a:ext uri="{FF2B5EF4-FFF2-40B4-BE49-F238E27FC236}">
                <a16:creationId xmlns:a16="http://schemas.microsoft.com/office/drawing/2014/main" id="{255BA845-70E3-0AD4-7BBE-79DD993C8375}"/>
              </a:ext>
            </a:extLst>
          </p:cNvPr>
          <p:cNvPicPr>
            <a:picLocks noChangeAspect="1"/>
          </p:cNvPicPr>
          <p:nvPr/>
        </p:nvPicPr>
        <p:blipFill>
          <a:blip r:embed="rId2"/>
          <a:stretch>
            <a:fillRect/>
          </a:stretch>
        </p:blipFill>
        <p:spPr>
          <a:xfrm>
            <a:off x="7121093" y="2026152"/>
            <a:ext cx="4136375" cy="1475357"/>
          </a:xfrm>
          <a:prstGeom prst="rect">
            <a:avLst/>
          </a:prstGeom>
        </p:spPr>
      </p:pic>
      <p:pic>
        <p:nvPicPr>
          <p:cNvPr id="5" name="Picture 4">
            <a:extLst>
              <a:ext uri="{FF2B5EF4-FFF2-40B4-BE49-F238E27FC236}">
                <a16:creationId xmlns:a16="http://schemas.microsoft.com/office/drawing/2014/main" id="{77A4E8F4-718A-F818-1A4D-A368152D8EB3}"/>
              </a:ext>
            </a:extLst>
          </p:cNvPr>
          <p:cNvPicPr>
            <a:picLocks noChangeAspect="1"/>
          </p:cNvPicPr>
          <p:nvPr/>
        </p:nvPicPr>
        <p:blipFill rotWithShape="1">
          <a:blip r:embed="rId3"/>
          <a:srcRect l="9567" t="21759" r="7067" b="23837"/>
          <a:stretch/>
        </p:blipFill>
        <p:spPr>
          <a:xfrm>
            <a:off x="1244315" y="2135976"/>
            <a:ext cx="4221895" cy="1211199"/>
          </a:xfrm>
          <a:prstGeom prst="rect">
            <a:avLst/>
          </a:prstGeom>
        </p:spPr>
      </p:pic>
      <p:grpSp>
        <p:nvGrpSpPr>
          <p:cNvPr id="14" name="Group 13">
            <a:extLst>
              <a:ext uri="{FF2B5EF4-FFF2-40B4-BE49-F238E27FC236}">
                <a16:creationId xmlns:a16="http://schemas.microsoft.com/office/drawing/2014/main" id="{3207A8A0-BBF6-B03C-F722-84A7B07AEC72}"/>
              </a:ext>
            </a:extLst>
          </p:cNvPr>
          <p:cNvGrpSpPr/>
          <p:nvPr/>
        </p:nvGrpSpPr>
        <p:grpSpPr>
          <a:xfrm>
            <a:off x="1170184" y="3524487"/>
            <a:ext cx="4496427" cy="3117015"/>
            <a:chOff x="1531997" y="3660533"/>
            <a:chExt cx="4496427" cy="3117015"/>
          </a:xfrm>
        </p:grpSpPr>
        <p:pic>
          <p:nvPicPr>
            <p:cNvPr id="11" name="Picture 10">
              <a:extLst>
                <a:ext uri="{FF2B5EF4-FFF2-40B4-BE49-F238E27FC236}">
                  <a16:creationId xmlns:a16="http://schemas.microsoft.com/office/drawing/2014/main" id="{975DE04D-06F2-42D7-B3EE-321BC83AAE9F}"/>
                </a:ext>
              </a:extLst>
            </p:cNvPr>
            <p:cNvPicPr>
              <a:picLocks noChangeAspect="1"/>
            </p:cNvPicPr>
            <p:nvPr/>
          </p:nvPicPr>
          <p:blipFill rotWithShape="1">
            <a:blip r:embed="rId4"/>
            <a:srcRect r="14811"/>
            <a:stretch/>
          </p:blipFill>
          <p:spPr>
            <a:xfrm>
              <a:off x="1531997" y="6015442"/>
              <a:ext cx="4492800" cy="762106"/>
            </a:xfrm>
            <a:prstGeom prst="rect">
              <a:avLst/>
            </a:prstGeom>
          </p:spPr>
        </p:pic>
        <p:pic>
          <p:nvPicPr>
            <p:cNvPr id="13" name="Picture 12">
              <a:extLst>
                <a:ext uri="{FF2B5EF4-FFF2-40B4-BE49-F238E27FC236}">
                  <a16:creationId xmlns:a16="http://schemas.microsoft.com/office/drawing/2014/main" id="{FD8BB3F0-5EF9-6CFE-0D90-FEF9F3957C2A}"/>
                </a:ext>
              </a:extLst>
            </p:cNvPr>
            <p:cNvPicPr>
              <a:picLocks noChangeAspect="1"/>
            </p:cNvPicPr>
            <p:nvPr/>
          </p:nvPicPr>
          <p:blipFill>
            <a:blip r:embed="rId5"/>
            <a:stretch>
              <a:fillRect/>
            </a:stretch>
          </p:blipFill>
          <p:spPr>
            <a:xfrm>
              <a:off x="1531997" y="3660533"/>
              <a:ext cx="4496427" cy="2354909"/>
            </a:xfrm>
            <a:prstGeom prst="rect">
              <a:avLst/>
            </a:prstGeom>
          </p:spPr>
        </p:pic>
      </p:grpSp>
      <p:pic>
        <p:nvPicPr>
          <p:cNvPr id="16" name="Picture 15">
            <a:extLst>
              <a:ext uri="{FF2B5EF4-FFF2-40B4-BE49-F238E27FC236}">
                <a16:creationId xmlns:a16="http://schemas.microsoft.com/office/drawing/2014/main" id="{FB2C45C3-848F-DCE5-EED3-282A0D6D325F}"/>
              </a:ext>
            </a:extLst>
          </p:cNvPr>
          <p:cNvPicPr>
            <a:picLocks noChangeAspect="1"/>
          </p:cNvPicPr>
          <p:nvPr/>
        </p:nvPicPr>
        <p:blipFill>
          <a:blip r:embed="rId6"/>
          <a:stretch>
            <a:fillRect/>
          </a:stretch>
        </p:blipFill>
        <p:spPr>
          <a:xfrm>
            <a:off x="7233685" y="3524487"/>
            <a:ext cx="4023783" cy="3117015"/>
          </a:xfrm>
          <a:prstGeom prst="rect">
            <a:avLst/>
          </a:prstGeom>
        </p:spPr>
      </p:pic>
    </p:spTree>
    <p:extLst>
      <p:ext uri="{BB962C8B-B14F-4D97-AF65-F5344CB8AC3E}">
        <p14:creationId xmlns:p14="http://schemas.microsoft.com/office/powerpoint/2010/main" val="214611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ppt_x"/>
                                          </p:val>
                                        </p:tav>
                                        <p:tav tm="100000">
                                          <p:val>
                                            <p:strVal val="#ppt_x"/>
                                          </p:val>
                                        </p:tav>
                                      </p:tavLst>
                                    </p:anim>
                                    <p:anim calcmode="lin" valueType="num">
                                      <p:cBhvr additive="base">
                                        <p:cTn id="2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0</TotalTime>
  <Words>861</Words>
  <Application>Microsoft Office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PowerPoint Presentation</vt:lpstr>
      <vt:lpstr>PowerPoint Presentation</vt:lpstr>
      <vt:lpstr>Tools</vt:lpstr>
      <vt:lpstr>Design</vt:lpstr>
      <vt:lpstr>Prerequisites</vt:lpstr>
      <vt:lpstr>Excel Script File: Slides</vt:lpstr>
      <vt:lpstr>Excel Script File: Settings</vt:lpstr>
      <vt:lpstr>Excel Script File: Execution</vt:lpstr>
      <vt:lpstr>Screen Recording</vt:lpstr>
      <vt:lpstr>Dual Monitor Setup</vt:lpstr>
      <vt:lpstr>Trimming the Video</vt:lpstr>
      <vt:lpstr>Translating the Presentation</vt:lpstr>
      <vt:lpstr>Updating the Selected Voice</vt:lpstr>
      <vt:lpstr>Known Issues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Punt, NC (apoth)</dc:creator>
  <cp:lastModifiedBy>Nieko Punt</cp:lastModifiedBy>
  <cp:revision>216</cp:revision>
  <cp:lastPrinted>2023-11-18T16:13:25Z</cp:lastPrinted>
  <dcterms:created xsi:type="dcterms:W3CDTF">2021-03-01T08:47:17Z</dcterms:created>
  <dcterms:modified xsi:type="dcterms:W3CDTF">2024-01-22T21:37:01Z</dcterms:modified>
</cp:coreProperties>
</file>